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56A404-C805-41CA-A469-C10D85C55BF4}" v="5" dt="2023-10-12T17:30:19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5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1EC8E-0403-4EBD-A7C8-8CA48A6EC7D1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F8364-463E-49A4-AF73-6B89E3EC4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3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42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3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68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2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54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5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8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3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1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4F791-F1D6-4DF8-87C7-F0D7F320177A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73878-4950-4E75-A778-73612F8CD5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4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53B21E69-AF3C-41AA-A41F-516211070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8553" y="1575084"/>
            <a:ext cx="2319849" cy="1285493"/>
          </a:xfrm>
          <a:prstGeom prst="rect">
            <a:avLst/>
          </a:prstGeom>
          <a:ln w="15875">
            <a:solidFill>
              <a:schemeClr val="accent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828DB-21DC-46B4-9A88-08D2F2E2B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B7328-E4A8-4454-B34A-40D2627287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34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827A85-9CA5-4DCF-BC62-5E405F7AAE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5699"/>
            <a:ext cx="6858000" cy="710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1875A-79CA-46B9-A958-15CC1202902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678" y="632199"/>
            <a:ext cx="1397103" cy="1397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E18660-480F-43A9-8D64-B7D86A0673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1" y="691042"/>
            <a:ext cx="414040" cy="230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5CC9B-7C19-474F-9FFB-7B05290E9EBF}"/>
              </a:ext>
            </a:extLst>
          </p:cNvPr>
          <p:cNvSpPr txBox="1"/>
          <p:nvPr/>
        </p:nvSpPr>
        <p:spPr>
          <a:xfrm>
            <a:off x="666852" y="302188"/>
            <a:ext cx="3993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Innovation and Prototyping </a:t>
            </a:r>
          </a:p>
          <a:p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Acquisition Delta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C4D6E2-9EE7-4D9E-BF9D-E7FC46A0B967}"/>
              </a:ext>
            </a:extLst>
          </p:cNvPr>
          <p:cNvSpPr/>
          <p:nvPr/>
        </p:nvSpPr>
        <p:spPr>
          <a:xfrm>
            <a:off x="412073" y="1743643"/>
            <a:ext cx="2325188" cy="1299754"/>
          </a:xfrm>
          <a:prstGeom prst="rect">
            <a:avLst/>
          </a:prstGeom>
          <a:gradFill flip="none" rotWithShape="1">
            <a:gsLst>
              <a:gs pos="0">
                <a:srgbClr val="133167">
                  <a:alpha val="80000"/>
                </a:srgbClr>
              </a:gs>
              <a:gs pos="85000">
                <a:srgbClr val="28519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3142C9-B3ED-4EEB-9309-1464D031F7A9}"/>
              </a:ext>
            </a:extLst>
          </p:cNvPr>
          <p:cNvSpPr/>
          <p:nvPr/>
        </p:nvSpPr>
        <p:spPr>
          <a:xfrm>
            <a:off x="434651" y="3513284"/>
            <a:ext cx="2325188" cy="1299754"/>
          </a:xfrm>
          <a:prstGeom prst="rect">
            <a:avLst/>
          </a:prstGeom>
          <a:gradFill flip="none" rotWithShape="1">
            <a:gsLst>
              <a:gs pos="0">
                <a:srgbClr val="133167">
                  <a:alpha val="80000"/>
                </a:srgbClr>
              </a:gs>
              <a:gs pos="85000">
                <a:srgbClr val="28519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E673D1-C7B2-41EE-8262-3D4955E0D66D}"/>
              </a:ext>
            </a:extLst>
          </p:cNvPr>
          <p:cNvSpPr/>
          <p:nvPr/>
        </p:nvSpPr>
        <p:spPr>
          <a:xfrm>
            <a:off x="3102304" y="2134717"/>
            <a:ext cx="3442579" cy="4831800"/>
          </a:xfrm>
          <a:prstGeom prst="rect">
            <a:avLst/>
          </a:prstGeom>
          <a:gradFill flip="none" rotWithShape="1">
            <a:gsLst>
              <a:gs pos="0">
                <a:srgbClr val="133167">
                  <a:alpha val="50000"/>
                </a:srgbClr>
              </a:gs>
              <a:gs pos="85000">
                <a:srgbClr val="28519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EB4D02-6F7B-42C5-A17D-B99D0C06D74B}"/>
              </a:ext>
            </a:extLst>
          </p:cNvPr>
          <p:cNvCxnSpPr>
            <a:cxnSpLocks/>
          </p:cNvCxnSpPr>
          <p:nvPr/>
        </p:nvCxnSpPr>
        <p:spPr>
          <a:xfrm flipH="1">
            <a:off x="3096638" y="2134717"/>
            <a:ext cx="19247" cy="4850874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3FD563-BDE4-4068-B386-74E020A47B54}"/>
              </a:ext>
            </a:extLst>
          </p:cNvPr>
          <p:cNvSpPr txBox="1"/>
          <p:nvPr/>
        </p:nvSpPr>
        <p:spPr>
          <a:xfrm>
            <a:off x="4660253" y="154251"/>
            <a:ext cx="1972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rebuchet MS" panose="020B0603020202020204" pitchFamily="34" charset="0"/>
              </a:rPr>
              <a:t>SPACE SYSTEMS COMMAND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A744DE-3BB8-4A37-B0EB-2E7A4E44DF37}"/>
              </a:ext>
            </a:extLst>
          </p:cNvPr>
          <p:cNvSpPr txBox="1"/>
          <p:nvPr/>
        </p:nvSpPr>
        <p:spPr>
          <a:xfrm>
            <a:off x="2941937" y="8900455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#SpaceStartsHere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10FFF2-FC34-4274-AC03-BBCDBE1C2398}"/>
              </a:ext>
            </a:extLst>
          </p:cNvPr>
          <p:cNvSpPr/>
          <p:nvPr/>
        </p:nvSpPr>
        <p:spPr>
          <a:xfrm>
            <a:off x="493517" y="7268287"/>
            <a:ext cx="5878142" cy="1151353"/>
          </a:xfrm>
          <a:prstGeom prst="rect">
            <a:avLst/>
          </a:prstGeom>
          <a:gradFill flip="none" rotWithShape="1">
            <a:gsLst>
              <a:gs pos="0">
                <a:srgbClr val="133167"/>
              </a:gs>
              <a:gs pos="85000">
                <a:srgbClr val="28519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en-US" sz="1200" b="1" i="1" u="sng" dirty="0">
                <a:solidFill>
                  <a:srgbClr val="FFC000"/>
                </a:solidFill>
                <a:latin typeface="Trebuchet MS" panose="020B0603020202020204" pitchFamily="34" charset="0"/>
              </a:rPr>
              <a:t>Mission</a:t>
            </a:r>
          </a:p>
          <a:p>
            <a:pPr algn="ctr" defTabSz="514350"/>
            <a:endParaRPr lang="en-US" sz="400" b="1" i="1" u="sng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algn="ctr" defTabSz="514350"/>
            <a:r>
              <a:rPr lang="en-US" sz="1200" b="1" i="1" dirty="0">
                <a:solidFill>
                  <a:srgbClr val="FFC000"/>
                </a:solidFill>
                <a:latin typeface="Trebuchet MS" panose="020B0603020202020204" pitchFamily="34" charset="0"/>
              </a:rPr>
              <a:t>Advance National Security Space Capabilities through </a:t>
            </a:r>
          </a:p>
          <a:p>
            <a:pPr algn="ctr" defTabSz="514350"/>
            <a:r>
              <a:rPr lang="en-US" sz="1200" b="1" i="1" dirty="0">
                <a:solidFill>
                  <a:srgbClr val="FFC000"/>
                </a:solidFill>
                <a:latin typeface="Trebuchet MS" panose="020B0603020202020204" pitchFamily="34" charset="0"/>
              </a:rPr>
              <a:t>Experimentation, Innovation, &amp; Prototyping</a:t>
            </a:r>
          </a:p>
          <a:p>
            <a:pPr algn="ctr" defTabSz="514350"/>
            <a:endParaRPr lang="en-US" sz="500" b="1" i="1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algn="ctr" defTabSz="514350"/>
            <a:r>
              <a:rPr lang="en-US" sz="1200" b="1" i="1" u="sng" dirty="0">
                <a:solidFill>
                  <a:srgbClr val="FFC000"/>
                </a:solidFill>
                <a:latin typeface="Trebuchet MS" panose="020B0603020202020204" pitchFamily="34" charset="0"/>
              </a:rPr>
              <a:t>Vision</a:t>
            </a:r>
          </a:p>
          <a:p>
            <a:pPr algn="ctr" defTabSz="514350"/>
            <a:endParaRPr lang="en-US" sz="400" b="1" i="1" u="sng" dirty="0">
              <a:solidFill>
                <a:srgbClr val="FFC000"/>
              </a:solidFill>
              <a:latin typeface="Trebuchet MS" panose="020B0603020202020204" pitchFamily="34" charset="0"/>
            </a:endParaRPr>
          </a:p>
          <a:p>
            <a:pPr algn="ctr" defTabSz="514350"/>
            <a:r>
              <a:rPr lang="en-US" sz="1200" b="1" i="1" dirty="0">
                <a:solidFill>
                  <a:srgbClr val="FFC000"/>
                </a:solidFill>
                <a:latin typeface="Trebuchet MS" panose="020B0603020202020204" pitchFamily="34" charset="0"/>
              </a:rPr>
              <a:t>Out-Innovate the Threat!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4A9948-376C-4F43-9886-57B654562CA5}"/>
              </a:ext>
            </a:extLst>
          </p:cNvPr>
          <p:cNvCxnSpPr>
            <a:cxnSpLocks/>
          </p:cNvCxnSpPr>
          <p:nvPr/>
        </p:nvCxnSpPr>
        <p:spPr>
          <a:xfrm>
            <a:off x="502660" y="7282347"/>
            <a:ext cx="0" cy="1129556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9F3BD7BF-EC13-434C-BFF9-26EC04BC412E}"/>
              </a:ext>
            </a:extLst>
          </p:cNvPr>
          <p:cNvSpPr/>
          <p:nvPr/>
        </p:nvSpPr>
        <p:spPr>
          <a:xfrm>
            <a:off x="434651" y="5258359"/>
            <a:ext cx="2325188" cy="1299754"/>
          </a:xfrm>
          <a:prstGeom prst="rect">
            <a:avLst/>
          </a:prstGeom>
          <a:gradFill flip="none" rotWithShape="1">
            <a:gsLst>
              <a:gs pos="0">
                <a:srgbClr val="133167">
                  <a:alpha val="80000"/>
                </a:srgbClr>
              </a:gs>
              <a:gs pos="85000">
                <a:srgbClr val="28519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96638" y="2084507"/>
            <a:ext cx="3448235" cy="526297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  <a:latin typeface="Trebuchet MS"/>
              </a:rPr>
              <a:t>Innovation and Prototyping (I&amp;P) Delta leads the way on enabling and delivering next-generation space enterprise solutions through rapid, innovative and affordable technology that leverages international, commercial, and interagency partnerships.</a:t>
            </a:r>
          </a:p>
          <a:p>
            <a:pPr algn="just"/>
            <a:endParaRPr lang="en-US" sz="1000" dirty="0">
              <a:solidFill>
                <a:schemeClr val="bg1"/>
              </a:solidFill>
              <a:latin typeface="Trebuchet MS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Trebuchet MS"/>
              </a:rPr>
              <a:t>Located at Kirtland Air Force Base, NM, with operating locations at </a:t>
            </a:r>
            <a:r>
              <a:rPr lang="en-US" sz="1200" dirty="0" err="1">
                <a:solidFill>
                  <a:schemeClr val="bg1"/>
                </a:solidFill>
                <a:latin typeface="Trebuchet MS"/>
              </a:rPr>
              <a:t>Schriever</a:t>
            </a:r>
            <a:r>
              <a:rPr lang="en-US" sz="1200" dirty="0">
                <a:solidFill>
                  <a:schemeClr val="bg1"/>
                </a:solidFill>
                <a:latin typeface="Trebuchet MS"/>
              </a:rPr>
              <a:t> SFB, CO, Los Angeles AFB, CA, and NASA, Johnson Space Center, TX</a:t>
            </a:r>
          </a:p>
          <a:p>
            <a:pPr algn="just"/>
            <a:endParaRPr lang="en-US" sz="1000" dirty="0">
              <a:solidFill>
                <a:schemeClr val="bg1"/>
              </a:solidFill>
              <a:latin typeface="Trebuchet MS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Trebuchet MS"/>
              </a:rPr>
              <a:t>I&amp;P enables and prototypes emerging technologies in space and ground to accelerate the development of war-winning space capabilities for our National defense.  I&amp;P  provides world-class mission design, systems engineering, prototyping, spacecraft acquisition, integration, launch and on-orbit operations.</a:t>
            </a:r>
          </a:p>
          <a:p>
            <a:pPr algn="just"/>
            <a:endParaRPr lang="en-US" sz="1000" dirty="0">
              <a:solidFill>
                <a:schemeClr val="bg1"/>
              </a:solidFill>
              <a:latin typeface="Trebuchet MS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Trebuchet MS"/>
              </a:rPr>
              <a:t>I&amp;P is supported by more than 900 government, military, FFRDC, and contractor personnel dedicated to driving innovation to deliver flexible, resilient and affordable warfighter capabilities in order to dominate the space domain. </a:t>
            </a:r>
            <a:endParaRPr lang="en-US" dirty="0">
              <a:solidFill>
                <a:schemeClr val="bg1"/>
              </a:solidFill>
              <a:cs typeface="Calibri"/>
            </a:endParaRPr>
          </a:p>
          <a:p>
            <a:endParaRPr lang="en-US" sz="1200" dirty="0">
              <a:solidFill>
                <a:srgbClr val="FFC000"/>
              </a:solidFill>
              <a:latin typeface="Trebuchet M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185" y="3227771"/>
            <a:ext cx="2240972" cy="1507969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DF9A130-A7EC-B12B-24D7-9C7361DD9D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2707" y="1481422"/>
            <a:ext cx="2301814" cy="15575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37C6C27-D432-0C0D-ACED-A0CF50F067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0213" r="8572"/>
          <a:stretch/>
        </p:blipFill>
        <p:spPr>
          <a:xfrm>
            <a:off x="610996" y="4956652"/>
            <a:ext cx="2256938" cy="1527197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81940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828DB-21DC-46B4-9A88-08D2F2E2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AB7328-E4A8-4454-B34A-40D26272870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347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827A85-9CA5-4DCF-BC62-5E405F7AAEC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5699"/>
            <a:ext cx="6858000" cy="7100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51875A-79CA-46B9-A958-15CC1202902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678" y="529721"/>
            <a:ext cx="1397103" cy="139710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2E18660-480F-43A9-8D64-B7D86A0673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31" y="691042"/>
            <a:ext cx="414040" cy="2300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65CC9B-7C19-474F-9FFB-7B05290E9EBF}"/>
              </a:ext>
            </a:extLst>
          </p:cNvPr>
          <p:cNvSpPr txBox="1"/>
          <p:nvPr/>
        </p:nvSpPr>
        <p:spPr>
          <a:xfrm>
            <a:off x="693226" y="350968"/>
            <a:ext cx="39934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Innovation and Prototyping </a:t>
            </a:r>
          </a:p>
          <a:p>
            <a:r>
              <a:rPr lang="en-US" sz="2400" dirty="0">
                <a:solidFill>
                  <a:schemeClr val="bg1"/>
                </a:solidFill>
                <a:latin typeface="Trebuchet MS" panose="020B0603020202020204" pitchFamily="34" charset="0"/>
              </a:rPr>
              <a:t>Acquisition Delta </a:t>
            </a:r>
          </a:p>
          <a:p>
            <a:endParaRPr lang="en-US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E673D1-C7B2-41EE-8262-3D4955E0D66D}"/>
              </a:ext>
            </a:extLst>
          </p:cNvPr>
          <p:cNvSpPr/>
          <p:nvPr/>
        </p:nvSpPr>
        <p:spPr>
          <a:xfrm>
            <a:off x="399361" y="2020406"/>
            <a:ext cx="6093454" cy="6690710"/>
          </a:xfrm>
          <a:prstGeom prst="rect">
            <a:avLst/>
          </a:prstGeom>
          <a:gradFill flip="none" rotWithShape="1">
            <a:gsLst>
              <a:gs pos="0">
                <a:srgbClr val="133167">
                  <a:alpha val="50000"/>
                </a:srgbClr>
              </a:gs>
              <a:gs pos="85000">
                <a:srgbClr val="28519C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EB4D02-6F7B-42C5-A17D-B99D0C06D74B}"/>
              </a:ext>
            </a:extLst>
          </p:cNvPr>
          <p:cNvCxnSpPr>
            <a:cxnSpLocks/>
          </p:cNvCxnSpPr>
          <p:nvPr/>
        </p:nvCxnSpPr>
        <p:spPr>
          <a:xfrm flipH="1">
            <a:off x="399361" y="2020407"/>
            <a:ext cx="13582" cy="6690709"/>
          </a:xfrm>
          <a:prstGeom prst="line">
            <a:avLst/>
          </a:prstGeom>
          <a:ln w="127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23FD563-BDE4-4068-B386-74E020A47B54}"/>
              </a:ext>
            </a:extLst>
          </p:cNvPr>
          <p:cNvSpPr txBox="1"/>
          <p:nvPr/>
        </p:nvSpPr>
        <p:spPr>
          <a:xfrm>
            <a:off x="4660253" y="154251"/>
            <a:ext cx="1972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Trebuchet MS" panose="020B0603020202020204" pitchFamily="34" charset="0"/>
              </a:rPr>
              <a:t>SPACE SYSTEMS COMMAND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D7993A-24EF-4DDF-AA52-CE07C0865654}"/>
              </a:ext>
            </a:extLst>
          </p:cNvPr>
          <p:cNvSpPr/>
          <p:nvPr/>
        </p:nvSpPr>
        <p:spPr>
          <a:xfrm>
            <a:off x="525651" y="2092825"/>
            <a:ext cx="5854456" cy="65405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2D65BD-DCF2-4410-93DA-98BF7925DBC7}"/>
              </a:ext>
            </a:extLst>
          </p:cNvPr>
          <p:cNvSpPr txBox="1"/>
          <p:nvPr/>
        </p:nvSpPr>
        <p:spPr>
          <a:xfrm>
            <a:off x="2941937" y="8900455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bg1"/>
                </a:solidFill>
                <a:latin typeface="Trebuchet MS" panose="020B0603020202020204" pitchFamily="34" charset="0"/>
              </a:rPr>
              <a:t>#SpaceStartsHere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1E8D5FA-CD41-4627-8C00-4BA7FC159FD1}"/>
              </a:ext>
            </a:extLst>
          </p:cNvPr>
          <p:cNvSpPr txBox="1"/>
          <p:nvPr/>
        </p:nvSpPr>
        <p:spPr>
          <a:xfrm>
            <a:off x="1173286" y="1232780"/>
            <a:ext cx="4650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C000"/>
                </a:solidFill>
                <a:latin typeface="Trebuchet MS" panose="020B0603020202020204" pitchFamily="34" charset="0"/>
              </a:rPr>
              <a:t>FOR MORE INFORMATION </a:t>
            </a:r>
          </a:p>
          <a:p>
            <a:r>
              <a:rPr lang="en-US" sz="1200" dirty="0">
                <a:solidFill>
                  <a:srgbClr val="FFC000"/>
                </a:solidFill>
                <a:latin typeface="Trebuchet MS" panose="020B0603020202020204" pitchFamily="34" charset="0"/>
              </a:rPr>
              <a:t>Visit the SSC Front Door website at: </a:t>
            </a:r>
            <a:r>
              <a:rPr lang="en-US" sz="1100" dirty="0">
                <a:solidFill>
                  <a:srgbClr val="FFC000"/>
                </a:solidFill>
                <a:latin typeface="Trebuchet MS" panose="020B0603020202020204" pitchFamily="34" charset="0"/>
              </a:rPr>
              <a:t>https://sscfrontdoor.experience.crmforce.mil/SSCFrontDoor/s/</a:t>
            </a:r>
          </a:p>
          <a:p>
            <a:endParaRPr lang="en-US" sz="1200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917" y="2102460"/>
            <a:ext cx="5872530" cy="56741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en-US" sz="500" b="1" u="sng" dirty="0">
              <a:solidFill>
                <a:srgbClr val="000000"/>
              </a:solidFill>
              <a:latin typeface="Trebuchet MS"/>
            </a:endParaRPr>
          </a:p>
          <a:p>
            <a:r>
              <a:rPr lang="en-US" sz="1400" b="1" u="sng" dirty="0">
                <a:solidFill>
                  <a:srgbClr val="000000"/>
                </a:solidFill>
                <a:latin typeface="Trebuchet MS"/>
              </a:rPr>
              <a:t>SSC Front Door - Accessing Commercial Innovation</a:t>
            </a:r>
          </a:p>
          <a:p>
            <a:endParaRPr lang="en-US" sz="1000" b="1" u="sng" dirty="0">
              <a:solidFill>
                <a:srgbClr val="000000"/>
              </a:solidFill>
              <a:latin typeface="Trebuchet MS"/>
            </a:endParaRPr>
          </a:p>
          <a:p>
            <a:pPr indent="-217170"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latin typeface="Trebuchet MS" panose="020B0603020202020204" pitchFamily="34" charset="0"/>
                <a:ea typeface="+mn-lt"/>
              </a:rPr>
              <a:t>Space Enterprise Consortium (</a:t>
            </a:r>
            <a:r>
              <a:rPr lang="en-US" sz="1200" dirty="0" err="1">
                <a:latin typeface="Trebuchet MS" panose="020B0603020202020204" pitchFamily="34" charset="0"/>
                <a:ea typeface="+mn-lt"/>
              </a:rPr>
              <a:t>SpEC</a:t>
            </a:r>
            <a:r>
              <a:rPr lang="en-US" sz="1200" dirty="0">
                <a:latin typeface="Trebuchet MS" panose="020B0603020202020204" pitchFamily="34" charset="0"/>
                <a:ea typeface="+mn-lt"/>
              </a:rPr>
              <a:t>)</a:t>
            </a:r>
          </a:p>
          <a:p>
            <a:pPr marL="365760" lvl="1" indent="-171450"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latin typeface="Trebuchet MS" panose="020B0603020202020204" pitchFamily="34" charset="0"/>
                <a:ea typeface="+mn-lt"/>
                <a:cs typeface="+mn-lt"/>
              </a:rPr>
              <a:t>USSF’s acquisition tool for accelerating innovative prototypin</a:t>
            </a:r>
            <a:r>
              <a:rPr lang="en-US" sz="1050" dirty="0">
                <a:ea typeface="+mn-lt"/>
                <a:cs typeface="+mn-lt"/>
              </a:rPr>
              <a:t>g</a:t>
            </a:r>
          </a:p>
          <a:p>
            <a:pPr marL="628650" lvl="1" indent="-171450">
              <a:buFont typeface="Wingdings" panose="05000000000000000000" pitchFamily="2" charset="2"/>
              <a:buChar char="v"/>
            </a:pPr>
            <a:endParaRPr lang="en-US" sz="600" dirty="0">
              <a:ea typeface="+mn-lt"/>
              <a:cs typeface="+mn-lt"/>
            </a:endParaRPr>
          </a:p>
          <a:p>
            <a:endParaRPr lang="en-US" sz="1400" b="1" u="sng" dirty="0">
              <a:solidFill>
                <a:srgbClr val="000000"/>
              </a:solidFill>
              <a:latin typeface="Trebuchet MS"/>
            </a:endParaRPr>
          </a:p>
          <a:p>
            <a:r>
              <a:rPr lang="en-US" sz="1400" b="1" u="sng" dirty="0">
                <a:solidFill>
                  <a:srgbClr val="000000"/>
                </a:solidFill>
                <a:latin typeface="Trebuchet MS"/>
              </a:rPr>
              <a:t>Expanding Space Access &amp; Test Ecosystem</a:t>
            </a:r>
          </a:p>
          <a:p>
            <a:endParaRPr lang="en-US" sz="1000" b="1" u="sng" dirty="0">
              <a:solidFill>
                <a:srgbClr val="000000"/>
              </a:solidFill>
              <a:latin typeface="Trebuchet MS"/>
            </a:endParaRP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Space Test Program (STP)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“Pathfinders” for future systems: demonstrating innovative space access solutions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Accelerate technologies that enhance operational capabilities for Joint Warfighters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The single face to NASA for all DoD payloads on the International Space Station (ISS)</a:t>
            </a:r>
            <a:endParaRPr lang="en-US" sz="1200" dirty="0">
              <a:latin typeface="Trebuchet MS"/>
            </a:endParaRPr>
          </a:p>
          <a:p>
            <a:pPr marL="171450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Research, Development, Test &amp; Evaluation Support Complex (RSC)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Operates the USSF’s only 24/7 prototype satellite C2 operations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REPR Satellite Operations Center:  Provides on-orbit experiments and prototyping, innovative concepts of operation development, and game-changing technology demonstration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Prototypes and operates emerging ground C2 systems in support of on-orbit missions</a:t>
            </a:r>
          </a:p>
          <a:p>
            <a:pPr indent="-26289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Mobile Range Operations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Provides in-garrison Tracking, Telemetry, and Command (TT&amp;C) for</a:t>
            </a:r>
          </a:p>
          <a:p>
            <a:pPr marL="194310" lvl="1">
              <a:lnSpc>
                <a:spcPct val="107000"/>
              </a:lnSpc>
              <a:spcBef>
                <a:spcPts val="200"/>
              </a:spcBef>
            </a:pPr>
            <a:r>
              <a:rPr lang="en-US" sz="1050" dirty="0">
                <a:ea typeface="+mn-lt"/>
                <a:cs typeface="+mn-lt"/>
              </a:rPr>
              <a:t>      launch &amp; booster activities; SCN resiliency</a:t>
            </a:r>
          </a:p>
          <a:p>
            <a:pPr lvl="3"/>
            <a:endParaRPr lang="en-US" sz="600" b="1" dirty="0">
              <a:solidFill>
                <a:srgbClr val="000000"/>
              </a:solidFill>
              <a:latin typeface="Trebuchet MS"/>
            </a:endParaRPr>
          </a:p>
          <a:p>
            <a:r>
              <a:rPr lang="en-US" sz="1400" b="1" u="sng" dirty="0">
                <a:solidFill>
                  <a:srgbClr val="000000"/>
                </a:solidFill>
                <a:latin typeface="Trebuchet MS"/>
              </a:rPr>
              <a:t>Investing in Resilient Architectures</a:t>
            </a:r>
          </a:p>
          <a:p>
            <a:endParaRPr lang="en-US" sz="1000" b="1" u="sng" dirty="0">
              <a:solidFill>
                <a:srgbClr val="000000"/>
              </a:solidFill>
              <a:latin typeface="Trebuchet MS"/>
            </a:endParaRP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solidFill>
                  <a:srgbClr val="000000"/>
                </a:solidFill>
                <a:latin typeface="Trebuchet MS"/>
              </a:rPr>
              <a:t>Tetra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Small Sat to develop tactics, techniques, and procedures (TTP) and technologies to include rendezvous and proximity operations (RPO), docking, and refueling </a:t>
            </a:r>
            <a:endParaRPr lang="en-US" sz="1050" b="1" dirty="0">
              <a:latin typeface="Trebuchet MS"/>
              <a:ea typeface="Times New Roman" panose="02020603050405020304" pitchFamily="18" charset="0"/>
            </a:endParaRPr>
          </a:p>
          <a:p>
            <a:pPr marL="171450" indent="-171450"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200" dirty="0">
                <a:latin typeface="Trebuchet MS"/>
              </a:rPr>
              <a:t>LDPE/ROOSTER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Freight train to GEO…and a common bus </a:t>
            </a:r>
          </a:p>
          <a:p>
            <a:pPr marL="365760" lvl="1" indent="-171450">
              <a:lnSpc>
                <a:spcPct val="107000"/>
              </a:lnSpc>
              <a:spcBef>
                <a:spcPts val="200"/>
              </a:spcBef>
              <a:buFont typeface="Wingdings" panose="05000000000000000000" pitchFamily="2" charset="2"/>
              <a:buChar char="v"/>
            </a:pPr>
            <a:r>
              <a:rPr lang="en-US" sz="1050" dirty="0">
                <a:ea typeface="+mn-lt"/>
                <a:cs typeface="+mn-lt"/>
              </a:rPr>
              <a:t>for experimentation, innovation, prototyping, and operations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624422">
            <a:off x="1040730" y="7809745"/>
            <a:ext cx="2208125" cy="7512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EAB5E32-0E4E-47AC-A59F-F8F32A566B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6717" y="5596960"/>
            <a:ext cx="817922" cy="101741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704570-1B6B-2951-9428-60711A23F3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9876" y="7111118"/>
            <a:ext cx="1958571" cy="1429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B13A59-BF91-F6A4-2AB5-A76A68FD00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06317" y="2253116"/>
            <a:ext cx="1076644" cy="1535851"/>
          </a:xfrm>
          <a:prstGeom prst="rect">
            <a:avLst/>
          </a:prstGeom>
        </p:spPr>
      </p:pic>
      <p:pic>
        <p:nvPicPr>
          <p:cNvPr id="21" name="Picture 20" descr="Qr code&#10;&#10;Description automatically generated">
            <a:extLst>
              <a:ext uri="{FF2B5EF4-FFF2-40B4-BE49-F238E27FC236}">
                <a16:creationId xmlns:a16="http://schemas.microsoft.com/office/drawing/2014/main" id="{4777A972-232A-14C2-087E-BA69415617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6" y="1174168"/>
            <a:ext cx="748636" cy="74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98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124CE7C0F91D45BDF522438E774FFD" ma:contentTypeVersion="12" ma:contentTypeDescription="Create a new document." ma:contentTypeScope="" ma:versionID="ede8d8dafb6c300d97a5c573d7cb8429">
  <xsd:schema xmlns:xsd="http://www.w3.org/2001/XMLSchema" xmlns:xs="http://www.w3.org/2001/XMLSchema" xmlns:p="http://schemas.microsoft.com/office/2006/metadata/properties" xmlns:ns3="ef368d2a-6267-473a-ba27-f7924d1e3faa" xmlns:ns4="0f80c684-f83c-4cf9-94a1-71a6a7d1851a" targetNamespace="http://schemas.microsoft.com/office/2006/metadata/properties" ma:root="true" ma:fieldsID="029a821b2b483a8d8f8df85dcf923063" ns3:_="" ns4:_="">
    <xsd:import namespace="ef368d2a-6267-473a-ba27-f7924d1e3faa"/>
    <xsd:import namespace="0f80c684-f83c-4cf9-94a1-71a6a7d1851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LengthInSecond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368d2a-6267-473a-ba27-f7924d1e3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0c684-f83c-4cf9-94a1-71a6a7d185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11EDDB-691D-4179-B275-F3B2B21D79A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ef368d2a-6267-473a-ba27-f7924d1e3faa"/>
    <ds:schemaRef ds:uri="http://schemas.microsoft.com/office/2006/documentManagement/types"/>
    <ds:schemaRef ds:uri="0f80c684-f83c-4cf9-94a1-71a6a7d1851a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43327EC-9909-40D7-914C-5CF419EDB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368d2a-6267-473a-ba27-f7924d1e3faa"/>
    <ds:schemaRef ds:uri="0f80c684-f83c-4cf9-94a1-71a6a7d185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8BCC11-1E9A-4F33-B491-FD715D2F95C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331b18d-2d87-48ef-a35f-ac8818ebf9b4}" enabled="0" method="" siteId="{8331b18d-2d87-48ef-a35f-ac8818ebf9b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1223</TotalTime>
  <Words>422</Words>
  <Application>Microsoft Office PowerPoint</Application>
  <PresentationFormat>Letter Paper (8.5x11 in)</PresentationFormat>
  <Paragraphs>53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Elisseos</dc:creator>
  <cp:lastModifiedBy>WILLIAM</cp:lastModifiedBy>
  <cp:revision>96</cp:revision>
  <dcterms:created xsi:type="dcterms:W3CDTF">2021-07-28T18:42:24Z</dcterms:created>
  <dcterms:modified xsi:type="dcterms:W3CDTF">2023-10-12T17:33:43Z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0x010100D4124CE7C0F91D45BDF522438E774FFD</vt:lpwstr>
  </property>
</Properties>
</file>