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BREATH, CHARLES S Col USAF AFSPC SMC/DCI" initials="GCSCUAS" lastIdx="1" clrIdx="0">
    <p:extLst>
      <p:ext uri="{19B8F6BF-5375-455C-9EA6-DF929625EA0E}">
        <p15:presenceInfo xmlns:p15="http://schemas.microsoft.com/office/powerpoint/2012/main" userId="S-1-5-21-1271409858-1095883707-2794662393-367481" providerId="AD"/>
      </p:ext>
    </p:extLst>
  </p:cmAuthor>
  <p:cmAuthor id="2" name="ROLDAN, DINITA S CTR USAF AFSPC SMC/DCI" initials="RDSCUAS" lastIdx="25" clrIdx="1">
    <p:extLst>
      <p:ext uri="{19B8F6BF-5375-455C-9EA6-DF929625EA0E}">
        <p15:presenceInfo xmlns:p15="http://schemas.microsoft.com/office/powerpoint/2012/main" userId="S-1-5-21-1271409858-1095883707-2794662393-94833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30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12527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261966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174874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216311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350973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334370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426414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21810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131547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224091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DD1BC6-40A3-48AF-BA6F-399FC7160668}" type="datetimeFigureOut">
              <a:rPr lang="en-US" smtClean="0"/>
              <a:t>12/21/2021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22C5AB-7FEE-4778-8C21-ACD6D5C2B286}" type="slidenum">
              <a:rPr lang="en-US" smtClean="0"/>
              <a:t>‹#›</a:t>
            </a:fld>
            <a:endParaRPr lang="en-US" dirty="0"/>
          </a:p>
        </p:txBody>
      </p:sp>
    </p:spTree>
    <p:extLst>
      <p:ext uri="{BB962C8B-B14F-4D97-AF65-F5344CB8AC3E}">
        <p14:creationId xmlns:p14="http://schemas.microsoft.com/office/powerpoint/2010/main" val="312052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5DD1BC6-40A3-48AF-BA6F-399FC7160668}" type="datetimeFigureOut">
              <a:rPr lang="en-US" smtClean="0"/>
              <a:t>12/21/2021</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722C5AB-7FEE-4778-8C21-ACD6D5C2B286}" type="slidenum">
              <a:rPr lang="en-US" smtClean="0"/>
              <a:t>‹#›</a:t>
            </a:fld>
            <a:endParaRPr lang="en-US" dirty="0"/>
          </a:p>
        </p:txBody>
      </p:sp>
    </p:spTree>
    <p:extLst>
      <p:ext uri="{BB962C8B-B14F-4D97-AF65-F5344CB8AC3E}">
        <p14:creationId xmlns:p14="http://schemas.microsoft.com/office/powerpoint/2010/main" val="2735070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10446" y="3298740"/>
            <a:ext cx="6614133" cy="2400657"/>
          </a:xfrm>
          <a:prstGeom prst="rect">
            <a:avLst/>
          </a:prstGeom>
          <a:noFill/>
        </p:spPr>
        <p:txBody>
          <a:bodyPr wrap="square" rtlCol="0">
            <a:spAutoFit/>
          </a:bodyPr>
          <a:lstStyle/>
          <a:p>
            <a:pPr algn="just"/>
            <a:r>
              <a:rPr lang="en-US" sz="1400" b="1" i="1" dirty="0"/>
              <a:t>Space Test Program Division </a:t>
            </a:r>
          </a:p>
          <a:p>
            <a:pPr algn="just"/>
            <a:endParaRPr lang="en-US" sz="400" dirty="0"/>
          </a:p>
          <a:p>
            <a:pPr algn="just"/>
            <a:r>
              <a:rPr lang="en-US" sz="1100" dirty="0" smtClean="0"/>
              <a:t>The Space </a:t>
            </a:r>
            <a:r>
              <a:rPr lang="en-US" sz="1100" dirty="0"/>
              <a:t>Test Program </a:t>
            </a:r>
            <a:r>
              <a:rPr lang="en-US" sz="1100" dirty="0" smtClean="0"/>
              <a:t>Division (SSC/DCIS) demonstrates </a:t>
            </a:r>
            <a:r>
              <a:rPr lang="en-US" sz="1100" dirty="0"/>
              <a:t>emerging technologies in space to accelerate the development of war-winning space capabilities for the joint warfighter. Managed by the USSF’s Space and Missile Systems Center at Kirtland AFB, NM, </a:t>
            </a:r>
            <a:r>
              <a:rPr lang="en-US" sz="1100" dirty="0" smtClean="0"/>
              <a:t>the Space Test Program (STP) provides </a:t>
            </a:r>
            <a:r>
              <a:rPr lang="en-US" sz="1100" dirty="0"/>
              <a:t>mission design, spacecraft acquisition, integration, launch and on-orbit operations support for DoD’s priority science and technology (S&amp;T) experiments. As the primary agent for </a:t>
            </a:r>
            <a:r>
              <a:rPr lang="en-US" sz="1100" dirty="0" smtClean="0"/>
              <a:t>S&amp;T </a:t>
            </a:r>
            <a:r>
              <a:rPr lang="en-US" sz="1100" dirty="0"/>
              <a:t>payloads on multi-manifest missions flown on USSF and commercially procured launch vehicles, STP significantly expands space access while also delivering innovative space capabilities. At STP’s Johnson Space Center location in Houston, TX, STP manages all DoD payloads on the International Space Station, providing additional validation opportunities for cutting-edge space technology. Over 53 years, STP has executed 283 missions and provided space access for 623 DoD experiments, proving out technologies that are critical to our current operational space systems. STP continues to drive space innovation by testing novel approaches to orbit, expanding commercial and international partnerships, and enhancing fundamental space science.</a:t>
            </a:r>
          </a:p>
        </p:txBody>
      </p:sp>
      <p:sp>
        <p:nvSpPr>
          <p:cNvPr id="35" name="TextBox 34"/>
          <p:cNvSpPr txBox="1"/>
          <p:nvPr/>
        </p:nvSpPr>
        <p:spPr>
          <a:xfrm>
            <a:off x="3297973" y="-49234"/>
            <a:ext cx="3390031" cy="369332"/>
          </a:xfrm>
          <a:prstGeom prst="rect">
            <a:avLst/>
          </a:prstGeom>
          <a:noFill/>
        </p:spPr>
        <p:txBody>
          <a:bodyPr wrap="none" rtlCol="0">
            <a:spAutoFit/>
          </a:bodyPr>
          <a:lstStyle/>
          <a:p>
            <a:r>
              <a:rPr lang="en-US" b="1" dirty="0">
                <a:solidFill>
                  <a:schemeClr val="bg1"/>
                </a:solidFill>
              </a:rPr>
              <a:t>Space and Missile Systems Center</a:t>
            </a:r>
          </a:p>
        </p:txBody>
      </p:sp>
      <p:cxnSp>
        <p:nvCxnSpPr>
          <p:cNvPr id="4" name="Straight Connector 3"/>
          <p:cNvCxnSpPr/>
          <p:nvPr/>
        </p:nvCxnSpPr>
        <p:spPr>
          <a:xfrm>
            <a:off x="69996" y="1014984"/>
            <a:ext cx="0" cy="8036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996" y="9051814"/>
            <a:ext cx="67008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69771" y="1014984"/>
            <a:ext cx="0" cy="803683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0" y="-17695"/>
            <a:ext cx="6858000" cy="849866"/>
            <a:chOff x="0" y="-17695"/>
            <a:chExt cx="6858000" cy="849866"/>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832171"/>
            </a:xfrm>
            <a:prstGeom prst="rect">
              <a:avLst/>
            </a:prstGeom>
            <a:scene3d>
              <a:camera prst="orthographicFront"/>
              <a:lightRig rig="threePt" dir="t"/>
            </a:scene3d>
            <a:sp3d>
              <a:bevelT w="165100" prst="coolSlant"/>
            </a:sp3d>
          </p:spPr>
        </p:pic>
        <p:sp>
          <p:nvSpPr>
            <p:cNvPr id="39" name="TextBox 38"/>
            <p:cNvSpPr txBox="1"/>
            <p:nvPr/>
          </p:nvSpPr>
          <p:spPr>
            <a:xfrm>
              <a:off x="3736986" y="-17695"/>
              <a:ext cx="3025828" cy="461665"/>
            </a:xfrm>
            <a:prstGeom prst="rect">
              <a:avLst/>
            </a:prstGeom>
            <a:noFill/>
          </p:spPr>
          <p:txBody>
            <a:bodyPr wrap="none" rtlCol="0">
              <a:spAutoFit/>
            </a:bodyPr>
            <a:lstStyle/>
            <a:p>
              <a:r>
                <a:rPr lang="en-US" sz="2400" b="1" dirty="0">
                  <a:solidFill>
                    <a:schemeClr val="bg1"/>
                  </a:solidFill>
                </a:rPr>
                <a:t>Space </a:t>
              </a:r>
              <a:r>
                <a:rPr lang="en-US" sz="2400" b="1" dirty="0" smtClean="0">
                  <a:solidFill>
                    <a:schemeClr val="bg1"/>
                  </a:solidFill>
                </a:rPr>
                <a:t>Systems </a:t>
              </a:r>
              <a:r>
                <a:rPr lang="en-US" sz="2400" b="1" dirty="0">
                  <a:solidFill>
                    <a:schemeClr val="bg1"/>
                  </a:solidFill>
                </a:rPr>
                <a:t>Center</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3" y="46625"/>
              <a:ext cx="634485" cy="738919"/>
            </a:xfrm>
            <a:prstGeom prst="rect">
              <a:avLst/>
            </a:prstGeom>
          </p:spPr>
        </p:pic>
      </p:grpSp>
      <p:sp>
        <p:nvSpPr>
          <p:cNvPr id="41" name="Rectangle 40"/>
          <p:cNvSpPr/>
          <p:nvPr/>
        </p:nvSpPr>
        <p:spPr>
          <a:xfrm>
            <a:off x="114362" y="895396"/>
            <a:ext cx="6623914" cy="2462213"/>
          </a:xfrm>
          <a:prstGeom prst="rect">
            <a:avLst/>
          </a:prstGeom>
        </p:spPr>
        <p:txBody>
          <a:bodyPr wrap="square">
            <a:spAutoFit/>
          </a:bodyPr>
          <a:lstStyle/>
          <a:p>
            <a:pPr algn="ctr"/>
            <a:r>
              <a:rPr lang="en-US" b="1" i="1" dirty="0" smtClean="0"/>
              <a:t>Innovation </a:t>
            </a:r>
            <a:r>
              <a:rPr lang="en-US" b="1" i="1" dirty="0"/>
              <a:t>&amp; Prototyping Directorate</a:t>
            </a:r>
          </a:p>
          <a:p>
            <a:pPr algn="just"/>
            <a:endParaRPr lang="en-US" sz="400" b="1" i="1" dirty="0"/>
          </a:p>
          <a:p>
            <a:pPr algn="just"/>
            <a:r>
              <a:rPr lang="en-US" sz="1100" dirty="0" smtClean="0"/>
              <a:t>The </a:t>
            </a:r>
            <a:r>
              <a:rPr lang="en-US" sz="1100" dirty="0"/>
              <a:t>Innovation and Prototyping Directorate is headquartered at Kirtland Air Force Base, N.M. with operating locations at Los Angeles Air Force Base, </a:t>
            </a:r>
            <a:r>
              <a:rPr lang="en-US" sz="1100" dirty="0" smtClean="0"/>
              <a:t>CA, </a:t>
            </a:r>
            <a:r>
              <a:rPr lang="en-US" sz="1100" dirty="0"/>
              <a:t>Johnson Space Center, </a:t>
            </a:r>
            <a:r>
              <a:rPr lang="en-US" sz="1100" dirty="0" smtClean="0"/>
              <a:t>Houston, TX, </a:t>
            </a:r>
            <a:r>
              <a:rPr lang="en-US" sz="1100" dirty="0"/>
              <a:t>and three locations in Colorado; Schriever </a:t>
            </a:r>
            <a:r>
              <a:rPr lang="en-US" sz="1100" dirty="0" smtClean="0"/>
              <a:t>Space </a:t>
            </a:r>
            <a:r>
              <a:rPr lang="en-US" sz="1100" dirty="0"/>
              <a:t>Force Base, Buckley </a:t>
            </a:r>
            <a:r>
              <a:rPr lang="en-US" sz="1100" dirty="0" smtClean="0"/>
              <a:t>Space </a:t>
            </a:r>
            <a:r>
              <a:rPr lang="en-US" sz="1100" dirty="0"/>
              <a:t>Force Base, and Boulder, respectively</a:t>
            </a:r>
            <a:r>
              <a:rPr lang="en-US" sz="1100" dirty="0" smtClean="0"/>
              <a:t>. </a:t>
            </a:r>
            <a:r>
              <a:rPr lang="en-US" sz="1100" dirty="0"/>
              <a:t>The directorate’s primary mission areas include rapid prototyping development, prototype space operations, worldwide deployable telemetry, tracking, and control, prototyping capability maturation, and executing the Department of Defense Space Test Program. As a direct report to the Space and Missiles Systems Center, Space Development Corps, the directorate is leading the way on enabling and delivering next-generation space enterprise solutions through rapid, innovative and affordable technology that leverages international, commercial, and interagency partnerships. </a:t>
            </a:r>
            <a:r>
              <a:rPr lang="en-US" sz="1100" dirty="0" smtClean="0"/>
              <a:t> The directorate consists of four mission divisions and four functional divisions, which include financial, personnel, contracting, and strategic capability support.  With a combined workforce of over 940 personnel to include military, government civilians and support contractors, the team is committed in providing </a:t>
            </a:r>
            <a:r>
              <a:rPr lang="en-US" sz="1100" dirty="0"/>
              <a:t>and fielding cutting-edge space capabilities in support of the United States Space </a:t>
            </a:r>
            <a:r>
              <a:rPr lang="en-US" sz="1100" dirty="0" smtClean="0"/>
              <a:t>Force (USSF) and our nation!   </a:t>
            </a:r>
            <a:endParaRPr lang="en-US" sz="1100" dirty="0"/>
          </a:p>
        </p:txBody>
      </p:sp>
      <p:sp>
        <p:nvSpPr>
          <p:cNvPr id="42" name="TextBox 41"/>
          <p:cNvSpPr txBox="1"/>
          <p:nvPr/>
        </p:nvSpPr>
        <p:spPr>
          <a:xfrm>
            <a:off x="99322" y="5657914"/>
            <a:ext cx="6565541" cy="2231380"/>
          </a:xfrm>
          <a:prstGeom prst="rect">
            <a:avLst/>
          </a:prstGeom>
          <a:noFill/>
          <a:ln>
            <a:noFill/>
          </a:ln>
        </p:spPr>
        <p:txBody>
          <a:bodyPr wrap="square" rtlCol="0">
            <a:spAutoFit/>
          </a:bodyPr>
          <a:lstStyle/>
          <a:p>
            <a:pPr algn="just"/>
            <a:r>
              <a:rPr lang="en-US" sz="1400" b="1" i="1" dirty="0"/>
              <a:t>Prototype Operations </a:t>
            </a:r>
            <a:r>
              <a:rPr lang="en-US" sz="1400" b="1" i="1" dirty="0" smtClean="0"/>
              <a:t>Division</a:t>
            </a:r>
          </a:p>
          <a:p>
            <a:pPr algn="just"/>
            <a:r>
              <a:rPr lang="en-US" sz="400" b="1" i="1" dirty="0" smtClean="0"/>
              <a:t> </a:t>
            </a:r>
            <a:endParaRPr lang="en-US" sz="100" dirty="0" smtClean="0"/>
          </a:p>
          <a:p>
            <a:pPr algn="just"/>
            <a:r>
              <a:rPr lang="en-US" sz="1100" dirty="0"/>
              <a:t>The Prototype Operations Division </a:t>
            </a:r>
            <a:r>
              <a:rPr lang="en-US" sz="1100" dirty="0" smtClean="0"/>
              <a:t>(SSC/DCIO</a:t>
            </a:r>
            <a:r>
              <a:rPr lang="en-US" sz="1100" dirty="0"/>
              <a:t>) </a:t>
            </a:r>
            <a:r>
              <a:rPr lang="en-US" sz="1100" dirty="0" smtClean="0"/>
              <a:t>operates the </a:t>
            </a:r>
            <a:r>
              <a:rPr lang="fr-FR" sz="1100" dirty="0" smtClean="0"/>
              <a:t>USSF’s premier prototype </a:t>
            </a:r>
            <a:r>
              <a:rPr lang="fr-FR" sz="1100" dirty="0"/>
              <a:t>space operations </a:t>
            </a:r>
            <a:r>
              <a:rPr lang="fr-FR" sz="1100" dirty="0" smtClean="0"/>
              <a:t>center, </a:t>
            </a:r>
            <a:r>
              <a:rPr lang="en-US" sz="1100" dirty="0" smtClean="0"/>
              <a:t>providing </a:t>
            </a:r>
            <a:r>
              <a:rPr lang="en-US" sz="1100" dirty="0"/>
              <a:t>expertise in ground system </a:t>
            </a:r>
            <a:r>
              <a:rPr lang="en-US" sz="1100" dirty="0" smtClean="0"/>
              <a:t>command </a:t>
            </a:r>
            <a:r>
              <a:rPr lang="en-US" sz="1100" dirty="0"/>
              <a:t>and </a:t>
            </a:r>
            <a:r>
              <a:rPr lang="en-US" sz="1100" dirty="0" smtClean="0"/>
              <a:t>control development</a:t>
            </a:r>
            <a:r>
              <a:rPr lang="en-US" sz="1100" dirty="0"/>
              <a:t>, test and evaluation, and satellite operations. </a:t>
            </a:r>
            <a:r>
              <a:rPr lang="en-US" sz="1100" dirty="0" smtClean="0"/>
              <a:t>SSC/DCIO portfolio </a:t>
            </a:r>
            <a:r>
              <a:rPr lang="en-US" sz="1100" dirty="0"/>
              <a:t>includes the deployment of test equipment to manufacturing and launch sites to test satellites prior to launch; the worldwide deployment and </a:t>
            </a:r>
            <a:r>
              <a:rPr lang="en-US" sz="1100" dirty="0" smtClean="0"/>
              <a:t>operation of </a:t>
            </a:r>
            <a:r>
              <a:rPr lang="en-US" sz="1100" dirty="0"/>
              <a:t>telemetry, tracking, and </a:t>
            </a:r>
            <a:r>
              <a:rPr lang="en-US" sz="1100" dirty="0" smtClean="0"/>
              <a:t>control  </a:t>
            </a:r>
            <a:r>
              <a:rPr lang="en-US" sz="1100" dirty="0"/>
              <a:t>assets; and </a:t>
            </a:r>
            <a:r>
              <a:rPr lang="en-US" sz="1100" dirty="0" smtClean="0"/>
              <a:t>the 24/7 </a:t>
            </a:r>
            <a:r>
              <a:rPr lang="en-US" sz="1100" dirty="0"/>
              <a:t>operations of </a:t>
            </a:r>
            <a:r>
              <a:rPr lang="en-US" sz="1100" dirty="0" smtClean="0"/>
              <a:t>the Research </a:t>
            </a:r>
            <a:r>
              <a:rPr lang="en-US" sz="1100" dirty="0"/>
              <a:t>and Development, Test and Evaluation Support </a:t>
            </a:r>
            <a:r>
              <a:rPr lang="en-US" sz="1100" dirty="0" smtClean="0"/>
              <a:t>Complex (RSC) </a:t>
            </a:r>
            <a:r>
              <a:rPr lang="en-US" sz="1100" dirty="0"/>
              <a:t>at Kirtland AFB. </a:t>
            </a:r>
            <a:r>
              <a:rPr lang="en-US" sz="1100" dirty="0" smtClean="0"/>
              <a:t>The </a:t>
            </a:r>
            <a:r>
              <a:rPr lang="en-US" sz="1100" dirty="0"/>
              <a:t>RSC provides an environment for </a:t>
            </a:r>
            <a:r>
              <a:rPr lang="en-US" sz="1100" dirty="0" smtClean="0"/>
              <a:t>effective </a:t>
            </a:r>
            <a:r>
              <a:rPr lang="en-US" sz="1100" dirty="0"/>
              <a:t>and </a:t>
            </a:r>
            <a:r>
              <a:rPr lang="en-US" sz="1100" dirty="0" smtClean="0"/>
              <a:t>efficient satellite </a:t>
            </a:r>
            <a:r>
              <a:rPr lang="en-US" sz="1100" dirty="0"/>
              <a:t>operations for a wide range of </a:t>
            </a:r>
            <a:r>
              <a:rPr lang="en-US" sz="1100" dirty="0" smtClean="0"/>
              <a:t>prototype</a:t>
            </a:r>
            <a:r>
              <a:rPr lang="en-US" sz="1100" dirty="0"/>
              <a:t>, </a:t>
            </a:r>
            <a:r>
              <a:rPr lang="en-US" sz="1100" dirty="0" smtClean="0"/>
              <a:t>research </a:t>
            </a:r>
            <a:r>
              <a:rPr lang="en-US" sz="1100" dirty="0"/>
              <a:t>&amp; </a:t>
            </a:r>
            <a:r>
              <a:rPr lang="en-US" sz="1100" dirty="0" smtClean="0"/>
              <a:t>development</a:t>
            </a:r>
            <a:r>
              <a:rPr lang="en-US" sz="1100" dirty="0"/>
              <a:t>, </a:t>
            </a:r>
            <a:r>
              <a:rPr lang="en-US" sz="1100" dirty="0" smtClean="0"/>
              <a:t>demonstration</a:t>
            </a:r>
            <a:r>
              <a:rPr lang="en-US" sz="1100" dirty="0"/>
              <a:t>, and o</a:t>
            </a:r>
            <a:r>
              <a:rPr lang="en-US" sz="1100" dirty="0" smtClean="0"/>
              <a:t>perational </a:t>
            </a:r>
            <a:r>
              <a:rPr lang="en-US" sz="1100" dirty="0"/>
              <a:t>missions utilizing </a:t>
            </a:r>
            <a:r>
              <a:rPr lang="en-US" sz="1100" dirty="0" smtClean="0"/>
              <a:t>the revolutionary </a:t>
            </a:r>
            <a:r>
              <a:rPr lang="en-US" sz="1100" dirty="0"/>
              <a:t>Multi-Mission Satellite Operations </a:t>
            </a:r>
            <a:r>
              <a:rPr lang="en-US" sz="1100" dirty="0" smtClean="0"/>
              <a:t>Center (MMSOC) Ground </a:t>
            </a:r>
            <a:r>
              <a:rPr lang="en-US" sz="1100" dirty="0"/>
              <a:t>System Enterprise (</a:t>
            </a:r>
            <a:r>
              <a:rPr lang="en-US" sz="1100" dirty="0" smtClean="0"/>
              <a:t>GSE), which </a:t>
            </a:r>
            <a:r>
              <a:rPr lang="en-US" sz="1100" dirty="0"/>
              <a:t>the </a:t>
            </a:r>
            <a:r>
              <a:rPr lang="en-US" sz="1100" dirty="0" smtClean="0"/>
              <a:t>division </a:t>
            </a:r>
            <a:r>
              <a:rPr lang="en-US" sz="1100" dirty="0"/>
              <a:t>also sustains </a:t>
            </a:r>
            <a:r>
              <a:rPr lang="en-US" sz="1100" dirty="0" smtClean="0"/>
              <a:t>in-house.  The MMSOC GSE enables SSC/DCI to </a:t>
            </a:r>
            <a:r>
              <a:rPr lang="en-US" sz="1100" dirty="0"/>
              <a:t>conduct cutting </a:t>
            </a:r>
            <a:r>
              <a:rPr lang="en-US" sz="1100" dirty="0" smtClean="0"/>
              <a:t>edge, multi-satellite operations and tactic, techniques, and procedures to provide </a:t>
            </a:r>
            <a:r>
              <a:rPr lang="en-US" sz="1100" dirty="0"/>
              <a:t>advance warfighter capabilities for </a:t>
            </a:r>
            <a:r>
              <a:rPr lang="en-US" sz="1100" dirty="0" smtClean="0"/>
              <a:t>next-generation </a:t>
            </a:r>
            <a:r>
              <a:rPr lang="en-US" sz="1100" dirty="0"/>
              <a:t>space systems across the entire USSF portfolio.</a:t>
            </a:r>
          </a:p>
        </p:txBody>
      </p:sp>
      <p:pic>
        <p:nvPicPr>
          <p:cNvPr id="19" name="Picture 18"/>
          <p:cNvPicPr>
            <a:picLocks noChangeAspect="1"/>
          </p:cNvPicPr>
          <p:nvPr/>
        </p:nvPicPr>
        <p:blipFill>
          <a:blip r:embed="rId4"/>
          <a:stretch>
            <a:fillRect/>
          </a:stretch>
        </p:blipFill>
        <p:spPr>
          <a:xfrm>
            <a:off x="-103938" y="7595294"/>
            <a:ext cx="7065876" cy="1664352"/>
          </a:xfrm>
          <a:prstGeom prst="rect">
            <a:avLst/>
          </a:prstGeom>
        </p:spPr>
      </p:pic>
    </p:spTree>
    <p:extLst>
      <p:ext uri="{BB962C8B-B14F-4D97-AF65-F5344CB8AC3E}">
        <p14:creationId xmlns:p14="http://schemas.microsoft.com/office/powerpoint/2010/main" val="1529523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323" y="890355"/>
            <a:ext cx="6565540" cy="2123658"/>
          </a:xfrm>
          <a:prstGeom prst="rect">
            <a:avLst/>
          </a:prstGeom>
          <a:noFill/>
        </p:spPr>
        <p:txBody>
          <a:bodyPr wrap="square" rtlCol="0">
            <a:spAutoFit/>
          </a:bodyPr>
          <a:lstStyle/>
          <a:p>
            <a:pPr algn="just"/>
            <a:r>
              <a:rPr lang="en-US" sz="1400" b="1" i="1" dirty="0" smtClean="0"/>
              <a:t>Rapid Development Division</a:t>
            </a:r>
          </a:p>
          <a:p>
            <a:pPr algn="just"/>
            <a:r>
              <a:rPr lang="en-US" sz="400" b="1" i="1" dirty="0" smtClean="0"/>
              <a:t> </a:t>
            </a:r>
          </a:p>
          <a:p>
            <a:pPr algn="just"/>
            <a:r>
              <a:rPr lang="en-US" sz="1100" dirty="0" smtClean="0"/>
              <a:t>The </a:t>
            </a:r>
            <a:r>
              <a:rPr lang="en-US" sz="1100" dirty="0"/>
              <a:t>Rapid Development Division </a:t>
            </a:r>
            <a:r>
              <a:rPr lang="en-US" sz="1100" dirty="0" smtClean="0"/>
              <a:t>(SSC/DCIR</a:t>
            </a:r>
            <a:r>
              <a:rPr lang="en-US" sz="1100" dirty="0"/>
              <a:t>) is focused on enabling and delivering the next generation of space enterprise solutions through rapid, innovative prototyping that leverages international, commercial, and interagency partnerships. </a:t>
            </a:r>
            <a:r>
              <a:rPr lang="en-US" sz="1100" dirty="0" smtClean="0"/>
              <a:t>Our </a:t>
            </a:r>
            <a:r>
              <a:rPr lang="en-US" sz="1100" dirty="0"/>
              <a:t>teams rapidly deliver capabilities </a:t>
            </a:r>
            <a:r>
              <a:rPr lang="en-US" sz="1100" dirty="0" smtClean="0"/>
              <a:t>to </a:t>
            </a:r>
            <a:r>
              <a:rPr lang="en-US" sz="1100" dirty="0"/>
              <a:t>the warfighter and enable the US to dominate in a multi-domain environment through </a:t>
            </a:r>
            <a:r>
              <a:rPr lang="en-US" sz="1100" dirty="0" smtClean="0"/>
              <a:t>development </a:t>
            </a:r>
            <a:r>
              <a:rPr lang="en-US" sz="1100" dirty="0"/>
              <a:t>efforts in cross-cutting operationally relevant prototypes. </a:t>
            </a:r>
            <a:r>
              <a:rPr lang="en-US" sz="1100" dirty="0" smtClean="0"/>
              <a:t>SSC/DCIR </a:t>
            </a:r>
            <a:r>
              <a:rPr lang="en-US" sz="1100" dirty="0"/>
              <a:t>is a bridge that takes USSF’s architecture requirements from concept to hardware and fields those initial technologies. The Division significantly expands "access to space" for critical technology development payloads, develops key on-orbit technologies aimed at warfighter readiness and operational relevance, and prototypes various architecture constructs such as proliferated l</a:t>
            </a:r>
            <a:r>
              <a:rPr lang="en-US" sz="1100" dirty="0" smtClean="0"/>
              <a:t>ow </a:t>
            </a:r>
            <a:r>
              <a:rPr lang="en-US" sz="1100" dirty="0"/>
              <a:t>e</a:t>
            </a:r>
            <a:r>
              <a:rPr lang="en-US" sz="1100" dirty="0" smtClean="0"/>
              <a:t>arth </a:t>
            </a:r>
            <a:r>
              <a:rPr lang="en-US" sz="1100" dirty="0"/>
              <a:t>o</a:t>
            </a:r>
            <a:r>
              <a:rPr lang="en-US" sz="1100" dirty="0" smtClean="0"/>
              <a:t>rbit</a:t>
            </a:r>
            <a:r>
              <a:rPr lang="en-US" sz="1100" b="1" dirty="0" smtClean="0"/>
              <a:t>. </a:t>
            </a:r>
            <a:r>
              <a:rPr lang="en-US" sz="1100" dirty="0" smtClean="0"/>
              <a:t>SSC/DCIR </a:t>
            </a:r>
            <a:r>
              <a:rPr lang="en-US" sz="1100" dirty="0"/>
              <a:t>expands DoD industry engagement by sponsoring the Space Enterprise </a:t>
            </a:r>
            <a:r>
              <a:rPr lang="en-US" sz="1100" dirty="0" smtClean="0"/>
              <a:t>Consortium, </a:t>
            </a:r>
            <a:r>
              <a:rPr lang="en-US" sz="1100" dirty="0"/>
              <a:t>which encourages industry partners, particularly non-traditional/small business vendors, to work with the DoD on fielding cutting-edge capabilities.</a:t>
            </a:r>
          </a:p>
        </p:txBody>
      </p:sp>
      <p:sp>
        <p:nvSpPr>
          <p:cNvPr id="16" name="TextBox 15"/>
          <p:cNvSpPr txBox="1"/>
          <p:nvPr/>
        </p:nvSpPr>
        <p:spPr>
          <a:xfrm>
            <a:off x="99323" y="2933630"/>
            <a:ext cx="6565540" cy="2292935"/>
          </a:xfrm>
          <a:prstGeom prst="rect">
            <a:avLst/>
          </a:prstGeom>
          <a:noFill/>
        </p:spPr>
        <p:txBody>
          <a:bodyPr wrap="square" rtlCol="0">
            <a:spAutoFit/>
          </a:bodyPr>
          <a:lstStyle/>
          <a:p>
            <a:pPr algn="just"/>
            <a:r>
              <a:rPr lang="en-US" sz="1400" b="1" i="1" dirty="0"/>
              <a:t>Advanced Development Division </a:t>
            </a:r>
            <a:endParaRPr lang="en-US" sz="1400" b="1" i="1" dirty="0" smtClean="0"/>
          </a:p>
          <a:p>
            <a:pPr algn="just"/>
            <a:endParaRPr lang="en-US" sz="400" dirty="0" smtClean="0"/>
          </a:p>
          <a:p>
            <a:pPr algn="just"/>
            <a:r>
              <a:rPr lang="en-US" sz="1100" dirty="0"/>
              <a:t>The Advanced Development Division </a:t>
            </a:r>
            <a:r>
              <a:rPr lang="en-US" sz="1100" dirty="0" smtClean="0"/>
              <a:t>(SSC/DCIA</a:t>
            </a:r>
            <a:r>
              <a:rPr lang="en-US" sz="1100" dirty="0"/>
              <a:t>) </a:t>
            </a:r>
            <a:r>
              <a:rPr lang="en-US" sz="1100" dirty="0" smtClean="0"/>
              <a:t>serves </a:t>
            </a:r>
            <a:r>
              <a:rPr lang="en-US" sz="1100" dirty="0"/>
              <a:t>as the USSF agent for capability maturation in support of future space </a:t>
            </a:r>
            <a:r>
              <a:rPr lang="en-US" sz="1100" dirty="0" smtClean="0"/>
              <a:t>architectures. SSC/DCIA </a:t>
            </a:r>
            <a:r>
              <a:rPr lang="en-US" sz="1100" dirty="0"/>
              <a:t>has three major </a:t>
            </a:r>
            <a:r>
              <a:rPr lang="en-US" sz="1100" dirty="0" smtClean="0"/>
              <a:t>focus areas: </a:t>
            </a:r>
            <a:r>
              <a:rPr lang="en-US" sz="1100" dirty="0"/>
              <a:t>technology maturation, capability </a:t>
            </a:r>
            <a:r>
              <a:rPr lang="en-US" sz="1100" dirty="0" smtClean="0"/>
              <a:t>demonstration, </a:t>
            </a:r>
            <a:r>
              <a:rPr lang="en-US" sz="1100" dirty="0"/>
              <a:t>and international partnerships. </a:t>
            </a:r>
            <a:r>
              <a:rPr lang="en-US" sz="1100" dirty="0" smtClean="0"/>
              <a:t>The </a:t>
            </a:r>
            <a:r>
              <a:rPr lang="en-US" sz="1100" dirty="0"/>
              <a:t>technology maturation portfolio leads the way in space technology improvements through the development of test beds to support digital engineering and non-flight demonstrations.  </a:t>
            </a:r>
            <a:r>
              <a:rPr lang="en-US" sz="1100" dirty="0" smtClean="0"/>
              <a:t>SSC/DCIA </a:t>
            </a:r>
            <a:r>
              <a:rPr lang="en-US" sz="1100" dirty="0"/>
              <a:t>provides operationally relevant ground and on-orbit demonstrations designed to prove the operational feasibility of key technologies within </a:t>
            </a:r>
            <a:r>
              <a:rPr lang="en-US" sz="1100" dirty="0" smtClean="0"/>
              <a:t>infrared </a:t>
            </a:r>
            <a:r>
              <a:rPr lang="en-US" sz="1100" dirty="0"/>
              <a:t>s</a:t>
            </a:r>
            <a:r>
              <a:rPr lang="en-US" sz="1100" dirty="0" smtClean="0"/>
              <a:t>ensing</a:t>
            </a:r>
            <a:r>
              <a:rPr lang="en-US" sz="1100" dirty="0"/>
              <a:t>; </a:t>
            </a:r>
            <a:r>
              <a:rPr lang="en-US" sz="1100" dirty="0" smtClean="0"/>
              <a:t>position</a:t>
            </a:r>
            <a:r>
              <a:rPr lang="en-US" sz="1100" dirty="0"/>
              <a:t>, </a:t>
            </a:r>
            <a:r>
              <a:rPr lang="en-US" sz="1100" dirty="0" smtClean="0"/>
              <a:t>navigation</a:t>
            </a:r>
            <a:r>
              <a:rPr lang="en-US" sz="1100" dirty="0"/>
              <a:t>, and t</a:t>
            </a:r>
            <a:r>
              <a:rPr lang="en-US" sz="1100" dirty="0" smtClean="0"/>
              <a:t>iming; </a:t>
            </a:r>
            <a:r>
              <a:rPr lang="en-US" sz="1100" dirty="0"/>
              <a:t>w</a:t>
            </a:r>
            <a:r>
              <a:rPr lang="en-US" sz="1100" dirty="0" smtClean="0"/>
              <a:t>eather</a:t>
            </a:r>
            <a:r>
              <a:rPr lang="en-US" sz="1100" dirty="0"/>
              <a:t>; </a:t>
            </a:r>
            <a:r>
              <a:rPr lang="en-US" sz="1100" dirty="0" smtClean="0"/>
              <a:t>space </a:t>
            </a:r>
            <a:r>
              <a:rPr lang="en-US" sz="1100" dirty="0"/>
              <a:t>d</a:t>
            </a:r>
            <a:r>
              <a:rPr lang="en-US" sz="1100" dirty="0" smtClean="0"/>
              <a:t>omain </a:t>
            </a:r>
            <a:r>
              <a:rPr lang="en-US" sz="1100" dirty="0"/>
              <a:t>a</a:t>
            </a:r>
            <a:r>
              <a:rPr lang="en-US" sz="1100" dirty="0" smtClean="0"/>
              <a:t>wareness; and, military </a:t>
            </a:r>
            <a:r>
              <a:rPr lang="en-US" sz="1100" dirty="0"/>
              <a:t>s</a:t>
            </a:r>
            <a:r>
              <a:rPr lang="en-US" sz="1100" dirty="0" smtClean="0"/>
              <a:t>atellite </a:t>
            </a:r>
            <a:r>
              <a:rPr lang="en-US" sz="1100" dirty="0"/>
              <a:t>c</a:t>
            </a:r>
            <a:r>
              <a:rPr lang="en-US" sz="1100" dirty="0" smtClean="0"/>
              <a:t>ommunications. By </a:t>
            </a:r>
            <a:r>
              <a:rPr lang="en-US" sz="1100" dirty="0"/>
              <a:t>leveraging capabilities developed across </a:t>
            </a:r>
            <a:r>
              <a:rPr lang="en-US" sz="1100" dirty="0" smtClean="0"/>
              <a:t>SSC, SSC/DCIA </a:t>
            </a:r>
            <a:r>
              <a:rPr lang="en-US" sz="1100" dirty="0"/>
              <a:t>is also providing the capability to partner </a:t>
            </a:r>
            <a:r>
              <a:rPr lang="en-US" sz="1100" dirty="0" smtClean="0"/>
              <a:t>internationally. These </a:t>
            </a:r>
            <a:r>
              <a:rPr lang="en-US" sz="1100" dirty="0"/>
              <a:t>partnerships simultaneously increase the capabilities provided to </a:t>
            </a:r>
            <a:r>
              <a:rPr lang="en-US" sz="1100" dirty="0" smtClean="0"/>
              <a:t>the joint warfighter </a:t>
            </a:r>
            <a:r>
              <a:rPr lang="en-US" sz="1100" dirty="0"/>
              <a:t>and improve </a:t>
            </a:r>
            <a:r>
              <a:rPr lang="en-US" sz="1100" dirty="0" smtClean="0"/>
              <a:t>architecture resiliency. SSC/DCIA </a:t>
            </a:r>
            <a:r>
              <a:rPr lang="en-US" sz="1100" dirty="0"/>
              <a:t>provides development planning and concept development support to </a:t>
            </a:r>
            <a:r>
              <a:rPr lang="en-US" sz="1100" dirty="0" smtClean="0"/>
              <a:t>SSC </a:t>
            </a:r>
            <a:r>
              <a:rPr lang="en-US" sz="1100" dirty="0"/>
              <a:t>program offices </a:t>
            </a:r>
            <a:r>
              <a:rPr lang="en-US" sz="1100" dirty="0" smtClean="0"/>
              <a:t>and the USSF </a:t>
            </a:r>
            <a:r>
              <a:rPr lang="en-US" sz="1100" dirty="0"/>
              <a:t>to ensure future materiel solutions effectively close space superiority capability gaps.</a:t>
            </a:r>
          </a:p>
        </p:txBody>
      </p:sp>
      <p:sp>
        <p:nvSpPr>
          <p:cNvPr id="32" name="Rectangle 31"/>
          <p:cNvSpPr/>
          <p:nvPr/>
        </p:nvSpPr>
        <p:spPr>
          <a:xfrm>
            <a:off x="146147" y="7847053"/>
            <a:ext cx="6552470" cy="900246"/>
          </a:xfrm>
          <a:prstGeom prst="rect">
            <a:avLst/>
          </a:prstGeom>
        </p:spPr>
        <p:txBody>
          <a:bodyPr wrap="square">
            <a:spAutoFit/>
          </a:bodyPr>
          <a:lstStyle/>
          <a:p>
            <a:pPr algn="just"/>
            <a:r>
              <a:rPr lang="en-US" sz="1050" i="1" dirty="0" smtClean="0"/>
              <a:t>The Space </a:t>
            </a:r>
            <a:r>
              <a:rPr lang="en-US" sz="1050" i="1" dirty="0"/>
              <a:t>Systems </a:t>
            </a:r>
            <a:r>
              <a:rPr lang="en-US" sz="1050" i="1" dirty="0" smtClean="0"/>
              <a:t>Center (SSC) is </a:t>
            </a:r>
            <a:r>
              <a:rPr lang="en-US" sz="1050" i="1" dirty="0"/>
              <a:t>located at Los Angeles Air Force Base in El Segundo, </a:t>
            </a:r>
            <a:r>
              <a:rPr lang="en-US" sz="1050" i="1" dirty="0" smtClean="0"/>
              <a:t>California.  The mission of SSC is to pioneer, develop and deliver sustainable joint space warfighting capabilities to defend the nation and its allies and disrupt adversaries in the contested space domain. Its mission areas include launch acquisition &amp; operations, space control, positioning, navigation &amp; timing, missile warning, satellite communication, cross-mission ground command &amp; control and data.</a:t>
            </a:r>
          </a:p>
        </p:txBody>
      </p:sp>
      <p:cxnSp>
        <p:nvCxnSpPr>
          <p:cNvPr id="8" name="Straight Connector 7"/>
          <p:cNvCxnSpPr/>
          <p:nvPr/>
        </p:nvCxnSpPr>
        <p:spPr>
          <a:xfrm flipH="1">
            <a:off x="78811" y="978408"/>
            <a:ext cx="0" cy="7697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98617" y="978408"/>
            <a:ext cx="0" cy="7701297"/>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8526095"/>
            <a:ext cx="7038432" cy="629986"/>
            <a:chOff x="0" y="8467480"/>
            <a:chExt cx="7038432" cy="629986"/>
          </a:xfrm>
        </p:grpSpPr>
        <p:grpSp>
          <p:nvGrpSpPr>
            <p:cNvPr id="19" name="Group 18"/>
            <p:cNvGrpSpPr/>
            <p:nvPr/>
          </p:nvGrpSpPr>
          <p:grpSpPr>
            <a:xfrm>
              <a:off x="0" y="8467480"/>
              <a:ext cx="6858001" cy="605959"/>
              <a:chOff x="985283" y="8280421"/>
              <a:chExt cx="4260111" cy="785607"/>
            </a:xfrm>
            <a:solidFill>
              <a:schemeClr val="accent1">
                <a:lumMod val="50000"/>
              </a:schemeClr>
            </a:solidFill>
          </p:grpSpPr>
          <p:sp>
            <p:nvSpPr>
              <p:cNvPr id="17" name="Rectangle 16"/>
              <p:cNvSpPr/>
              <p:nvPr/>
            </p:nvSpPr>
            <p:spPr>
              <a:xfrm>
                <a:off x="985283" y="8635947"/>
                <a:ext cx="4260111" cy="430081"/>
              </a:xfrm>
              <a:prstGeom prst="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41" name="TextBox 40"/>
              <p:cNvSpPr txBox="1"/>
              <p:nvPr/>
            </p:nvSpPr>
            <p:spPr>
              <a:xfrm>
                <a:off x="3596495" y="8280421"/>
                <a:ext cx="1565545" cy="359120"/>
              </a:xfrm>
              <a:prstGeom prst="rect">
                <a:avLst/>
              </a:prstGeom>
              <a:noFill/>
            </p:spPr>
            <p:txBody>
              <a:bodyPr wrap="none" rtlCol="0">
                <a:spAutoFit/>
              </a:bodyPr>
              <a:lstStyle/>
              <a:p>
                <a:r>
                  <a:rPr lang="en-US" sz="1200" b="1" i="1" dirty="0" smtClean="0">
                    <a:latin typeface="Arial" panose="020B0604020202020204" pitchFamily="34" charset="0"/>
                    <a:cs typeface="Arial" panose="020B0604020202020204" pitchFamily="34" charset="0"/>
                  </a:rPr>
                  <a:t>Protecting The Space Domain…</a:t>
                </a:r>
                <a:endParaRPr lang="en-US" sz="1200" b="1" i="1" dirty="0">
                  <a:latin typeface="Arial" panose="020B0604020202020204" pitchFamily="34" charset="0"/>
                  <a:cs typeface="Arial" panose="020B0604020202020204" pitchFamily="34" charset="0"/>
                </a:endParaRPr>
              </a:p>
            </p:txBody>
          </p:sp>
        </p:grpSp>
        <p:grpSp>
          <p:nvGrpSpPr>
            <p:cNvPr id="4" name="Group 3"/>
            <p:cNvGrpSpPr/>
            <p:nvPr/>
          </p:nvGrpSpPr>
          <p:grpSpPr>
            <a:xfrm>
              <a:off x="57545" y="8728134"/>
              <a:ext cx="6980887" cy="369332"/>
              <a:chOff x="57545" y="8716411"/>
              <a:chExt cx="6980887" cy="369332"/>
            </a:xfrm>
          </p:grpSpPr>
          <p:sp>
            <p:nvSpPr>
              <p:cNvPr id="2" name="Rectangle 1"/>
              <p:cNvSpPr/>
              <p:nvPr/>
            </p:nvSpPr>
            <p:spPr>
              <a:xfrm>
                <a:off x="57545" y="8716411"/>
                <a:ext cx="6980887" cy="369332"/>
              </a:xfrm>
              <a:prstGeom prst="rect">
                <a:avLst/>
              </a:prstGeom>
            </p:spPr>
            <p:txBody>
              <a:bodyPr wrap="square">
                <a:spAutoFit/>
              </a:bodyPr>
              <a:lstStyle/>
              <a:p>
                <a:pPr indent="344488"/>
                <a:r>
                  <a:rPr lang="en-US" b="1" i="1" dirty="0" smtClean="0">
                    <a:solidFill>
                      <a:schemeClr val="bg1"/>
                    </a:solidFill>
                  </a:rPr>
                  <a:t>Enterprise	      Partnership       Innovation       Culture       Speed</a:t>
                </a:r>
                <a:endParaRPr lang="en-US" b="1" i="1" dirty="0">
                  <a:solidFill>
                    <a:schemeClr val="bg1"/>
                  </a:solidFill>
                </a:endParaRPr>
              </a:p>
            </p:txBody>
          </p:sp>
          <p:sp>
            <p:nvSpPr>
              <p:cNvPr id="11" name="4-Point Star 10"/>
              <p:cNvSpPr/>
              <p:nvPr/>
            </p:nvSpPr>
            <p:spPr>
              <a:xfrm>
                <a:off x="1531083" y="8804623"/>
                <a:ext cx="207197" cy="198461"/>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stretch>
                <a:fillRect/>
              </a:stretch>
            </p:blipFill>
            <p:spPr>
              <a:xfrm>
                <a:off x="2969800" y="8782943"/>
                <a:ext cx="280440" cy="256054"/>
              </a:xfrm>
              <a:prstGeom prst="rect">
                <a:avLst/>
              </a:prstGeom>
            </p:spPr>
          </p:pic>
          <p:sp>
            <p:nvSpPr>
              <p:cNvPr id="26" name="4-Point Star 25"/>
              <p:cNvSpPr/>
              <p:nvPr/>
            </p:nvSpPr>
            <p:spPr>
              <a:xfrm>
                <a:off x="4412948" y="8820312"/>
                <a:ext cx="188361" cy="14910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5425933" y="8782935"/>
                <a:ext cx="280440" cy="256054"/>
              </a:xfrm>
              <a:prstGeom prst="rect">
                <a:avLst/>
              </a:prstGeom>
            </p:spPr>
          </p:pic>
        </p:grpSp>
      </p:grpSp>
      <p:grpSp>
        <p:nvGrpSpPr>
          <p:cNvPr id="20" name="Group 19"/>
          <p:cNvGrpSpPr/>
          <p:nvPr/>
        </p:nvGrpSpPr>
        <p:grpSpPr>
          <a:xfrm>
            <a:off x="0" y="-17695"/>
            <a:ext cx="6858000" cy="849866"/>
            <a:chOff x="0" y="-17695"/>
            <a:chExt cx="6858000" cy="84986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832171"/>
            </a:xfrm>
            <a:prstGeom prst="rect">
              <a:avLst/>
            </a:prstGeom>
            <a:scene3d>
              <a:camera prst="orthographicFront"/>
              <a:lightRig rig="threePt" dir="t"/>
            </a:scene3d>
            <a:sp3d>
              <a:bevelT w="165100" prst="coolSlant"/>
            </a:sp3d>
          </p:spPr>
        </p:pic>
        <p:sp>
          <p:nvSpPr>
            <p:cNvPr id="42" name="TextBox 41"/>
            <p:cNvSpPr txBox="1"/>
            <p:nvPr/>
          </p:nvSpPr>
          <p:spPr>
            <a:xfrm>
              <a:off x="3736993" y="-17695"/>
              <a:ext cx="2956900" cy="461665"/>
            </a:xfrm>
            <a:prstGeom prst="rect">
              <a:avLst/>
            </a:prstGeom>
            <a:noFill/>
          </p:spPr>
          <p:txBody>
            <a:bodyPr wrap="none" rtlCol="0">
              <a:spAutoFit/>
            </a:bodyPr>
            <a:lstStyle/>
            <a:p>
              <a:r>
                <a:rPr lang="en-US" sz="2400" b="1" dirty="0">
                  <a:solidFill>
                    <a:schemeClr val="bg1"/>
                  </a:solidFill>
                </a:rPr>
                <a:t>Space </a:t>
              </a:r>
              <a:r>
                <a:rPr lang="en-US" sz="2400" b="1" dirty="0" smtClean="0">
                  <a:solidFill>
                    <a:schemeClr val="bg1"/>
                  </a:solidFill>
                </a:rPr>
                <a:t>Systems </a:t>
              </a:r>
              <a:r>
                <a:rPr lang="en-US" sz="2400" b="1" dirty="0">
                  <a:solidFill>
                    <a:schemeClr val="bg1"/>
                  </a:solidFill>
                </a:rPr>
                <a:t>Center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3" y="46625"/>
              <a:ext cx="634485" cy="738919"/>
            </a:xfrm>
            <a:prstGeom prst="rect">
              <a:avLst/>
            </a:prstGeom>
          </p:spPr>
        </p:pic>
      </p:grpSp>
      <p:grpSp>
        <p:nvGrpSpPr>
          <p:cNvPr id="23" name="Group 22"/>
          <p:cNvGrpSpPr/>
          <p:nvPr/>
        </p:nvGrpSpPr>
        <p:grpSpPr>
          <a:xfrm>
            <a:off x="325978" y="7475490"/>
            <a:ext cx="6120692" cy="307777"/>
            <a:chOff x="325978" y="7420626"/>
            <a:chExt cx="6120692" cy="307777"/>
          </a:xfrm>
        </p:grpSpPr>
        <p:grpSp>
          <p:nvGrpSpPr>
            <p:cNvPr id="3" name="Group 2"/>
            <p:cNvGrpSpPr/>
            <p:nvPr/>
          </p:nvGrpSpPr>
          <p:grpSpPr>
            <a:xfrm>
              <a:off x="2553960" y="7420626"/>
              <a:ext cx="3892710" cy="307777"/>
              <a:chOff x="2500795" y="6675101"/>
              <a:chExt cx="3892710" cy="307777"/>
            </a:xfrm>
          </p:grpSpPr>
          <p:sp>
            <p:nvSpPr>
              <p:cNvPr id="35" name="Rectangle 34"/>
              <p:cNvSpPr/>
              <p:nvPr/>
            </p:nvSpPr>
            <p:spPr>
              <a:xfrm>
                <a:off x="2500795" y="6675101"/>
                <a:ext cx="1750800" cy="307777"/>
              </a:xfrm>
              <a:prstGeom prst="rect">
                <a:avLst/>
              </a:prstGeom>
            </p:spPr>
            <p:txBody>
              <a:bodyPr wrap="none">
                <a:spAutoFit/>
              </a:bodyPr>
              <a:lstStyle/>
              <a:p>
                <a:r>
                  <a:rPr lang="en-US" sz="1400" b="1" i="1" dirty="0">
                    <a:latin typeface="Baskerville Old Face" panose="02020602080505020303" pitchFamily="18" charset="0"/>
                  </a:rPr>
                  <a:t>Space </a:t>
                </a:r>
                <a:r>
                  <a:rPr lang="en-US" sz="1400" b="1" i="1" dirty="0" smtClean="0">
                    <a:latin typeface="Baskerville Old Face" panose="02020602080505020303" pitchFamily="18" charset="0"/>
                  </a:rPr>
                  <a:t>Systems </a:t>
                </a:r>
                <a:r>
                  <a:rPr lang="en-US" sz="1400" b="1" i="1" dirty="0">
                    <a:latin typeface="Baskerville Old Face" panose="02020602080505020303" pitchFamily="18" charset="0"/>
                  </a:rPr>
                  <a:t>Center</a:t>
                </a:r>
              </a:p>
            </p:txBody>
          </p:sp>
          <p:cxnSp>
            <p:nvCxnSpPr>
              <p:cNvPr id="43" name="Straight Connector 42"/>
              <p:cNvCxnSpPr/>
              <p:nvPr/>
            </p:nvCxnSpPr>
            <p:spPr>
              <a:xfrm>
                <a:off x="4445814" y="6844934"/>
                <a:ext cx="19476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V="1">
              <a:off x="325978" y="7586238"/>
              <a:ext cx="19466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5"/>
          <a:stretch>
            <a:fillRect/>
          </a:stretch>
        </p:blipFill>
        <p:spPr>
          <a:xfrm>
            <a:off x="2797020" y="5232201"/>
            <a:ext cx="1615928" cy="2115883"/>
          </a:xfrm>
          <a:prstGeom prst="rect">
            <a:avLst/>
          </a:prstGeom>
        </p:spPr>
      </p:pic>
      <p:pic>
        <p:nvPicPr>
          <p:cNvPr id="39" name="Picture 38"/>
          <p:cNvPicPr>
            <a:picLocks noChangeAspect="1"/>
          </p:cNvPicPr>
          <p:nvPr/>
        </p:nvPicPr>
        <p:blipFill>
          <a:blip r:embed="rId6"/>
          <a:stretch>
            <a:fillRect/>
          </a:stretch>
        </p:blipFill>
        <p:spPr>
          <a:xfrm>
            <a:off x="397359" y="5353971"/>
            <a:ext cx="2092790" cy="1277841"/>
          </a:xfrm>
          <a:prstGeom prst="rect">
            <a:avLst/>
          </a:prstGeom>
        </p:spPr>
      </p:pic>
      <p:pic>
        <p:nvPicPr>
          <p:cNvPr id="40" name="Picture 39"/>
          <p:cNvPicPr>
            <a:picLocks noChangeAspect="1"/>
          </p:cNvPicPr>
          <p:nvPr/>
        </p:nvPicPr>
        <p:blipFill>
          <a:blip r:embed="rId7"/>
          <a:stretch>
            <a:fillRect/>
          </a:stretch>
        </p:blipFill>
        <p:spPr>
          <a:xfrm>
            <a:off x="4663060" y="5232387"/>
            <a:ext cx="1682642" cy="841321"/>
          </a:xfrm>
          <a:prstGeom prst="rect">
            <a:avLst/>
          </a:prstGeom>
        </p:spPr>
      </p:pic>
      <p:pic>
        <p:nvPicPr>
          <p:cNvPr id="5" name="Picture 4"/>
          <p:cNvPicPr>
            <a:picLocks noChangeAspect="1"/>
          </p:cNvPicPr>
          <p:nvPr/>
        </p:nvPicPr>
        <p:blipFill>
          <a:blip r:embed="rId8"/>
          <a:stretch>
            <a:fillRect/>
          </a:stretch>
        </p:blipFill>
        <p:spPr>
          <a:xfrm>
            <a:off x="4807597" y="6216706"/>
            <a:ext cx="1550325" cy="1278468"/>
          </a:xfrm>
          <a:prstGeom prst="rect">
            <a:avLst/>
          </a:prstGeom>
        </p:spPr>
      </p:pic>
      <p:pic>
        <p:nvPicPr>
          <p:cNvPr id="7" name="Picture 6"/>
          <p:cNvPicPr>
            <a:picLocks noChangeAspect="1"/>
          </p:cNvPicPr>
          <p:nvPr/>
        </p:nvPicPr>
        <p:blipFill>
          <a:blip r:embed="rId9"/>
          <a:stretch>
            <a:fillRect/>
          </a:stretch>
        </p:blipFill>
        <p:spPr>
          <a:xfrm>
            <a:off x="1423470" y="6746892"/>
            <a:ext cx="1176226" cy="685427"/>
          </a:xfrm>
          <a:prstGeom prst="rect">
            <a:avLst/>
          </a:prstGeom>
        </p:spPr>
      </p:pic>
      <p:pic>
        <p:nvPicPr>
          <p:cNvPr id="14" name="Picture 1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8120" t="2307" r="17094" b="3333"/>
          <a:stretch/>
        </p:blipFill>
        <p:spPr>
          <a:xfrm>
            <a:off x="512601" y="7081604"/>
            <a:ext cx="530563" cy="772746"/>
          </a:xfrm>
          <a:prstGeom prst="rect">
            <a:avLst/>
          </a:prstGeom>
        </p:spPr>
      </p:pic>
    </p:spTree>
    <p:extLst>
      <p:ext uri="{BB962C8B-B14F-4D97-AF65-F5344CB8AC3E}">
        <p14:creationId xmlns:p14="http://schemas.microsoft.com/office/powerpoint/2010/main" val="3954302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29EB08D9AEBF4B9718FA5EBD41CE06" ma:contentTypeVersion="8" ma:contentTypeDescription="Create a new document." ma:contentTypeScope="" ma:versionID="ba5f3f8c38896b1cad6565d272ecbe84">
  <xsd:schema xmlns:xsd="http://www.w3.org/2001/XMLSchema" xmlns:xs="http://www.w3.org/2001/XMLSchema" xmlns:p="http://schemas.microsoft.com/office/2006/metadata/properties" xmlns:ns3="a54ce5af-1c2b-4f4f-9587-bd31a02303ee" targetNamespace="http://schemas.microsoft.com/office/2006/metadata/properties" ma:root="true" ma:fieldsID="3ea4820211f48e8c2ef590969dff95dc" ns3:_="">
    <xsd:import namespace="a54ce5af-1c2b-4f4f-9587-bd31a02303e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ce5af-1c2b-4f4f-9587-bd31a0230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BCD9C9-673A-49F3-9BAC-57C35C6E1AC4}">
  <ds:schemaRefs>
    <ds:schemaRef ds:uri="http://schemas.microsoft.com/sharepoint/v3/contenttype/forms"/>
  </ds:schemaRefs>
</ds:datastoreItem>
</file>

<file path=customXml/itemProps2.xml><?xml version="1.0" encoding="utf-8"?>
<ds:datastoreItem xmlns:ds="http://schemas.openxmlformats.org/officeDocument/2006/customXml" ds:itemID="{E0323DAB-8879-48AD-9406-0D3AEFE12DF5}">
  <ds:schemaRefs>
    <ds:schemaRef ds:uri="http://purl.org/dc/elements/1.1/"/>
    <ds:schemaRef ds:uri="a54ce5af-1c2b-4f4f-9587-bd31a02303ee"/>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349751C-6CC7-4905-B622-D1BD3896E8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ce5af-1c2b-4f4f-9587-bd31a0230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2541</TotalTime>
  <Words>1021</Words>
  <Application>Microsoft Office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Baskerville Old Face</vt:lpstr>
      <vt:lpstr>Calibri</vt:lpstr>
      <vt:lpstr>Calibri Light</vt:lpstr>
      <vt:lpstr>Office Theme</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HARGROVE, WILLIAM R CTR USSF AFSPC SMC/DCI</dc:creator>
  <cp:lastModifiedBy>COCHRAN, JOHN M GS-11 USAF AFGSC 377 ABW/PA</cp:lastModifiedBy>
  <cp:revision>139</cp:revision>
  <cp:lastPrinted>2020-10-22T22:36:21Z</cp:lastPrinted>
  <dcterms:created xsi:type="dcterms:W3CDTF">2020-03-17T21:28:29Z</dcterms:created>
  <dcterms:modified xsi:type="dcterms:W3CDTF">2021-12-21T21:02:38Z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0x010100AE29EB08D9AEBF4B9718FA5EBD41CE06</vt:lpwstr>
  </property>
</Properties>
</file>