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30" r:id="rId5"/>
    <p:sldId id="375" r:id="rId6"/>
    <p:sldId id="410" r:id="rId7"/>
    <p:sldId id="474" r:id="rId8"/>
    <p:sldId id="413" r:id="rId9"/>
    <p:sldId id="332" r:id="rId10"/>
    <p:sldId id="359" r:id="rId11"/>
    <p:sldId id="478" r:id="rId12"/>
    <p:sldId id="471" r:id="rId13"/>
    <p:sldId id="479" r:id="rId14"/>
    <p:sldId id="480" r:id="rId15"/>
    <p:sldId id="483" r:id="rId16"/>
    <p:sldId id="481" r:id="rId17"/>
    <p:sldId id="482" r:id="rId18"/>
    <p:sldId id="475" r:id="rId19"/>
    <p:sldId id="484" r:id="rId20"/>
    <p:sldId id="477" r:id="rId21"/>
    <p:sldId id="338" r:id="rId22"/>
    <p:sldId id="329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67D40A-0F81-0E0F-FEF9-6D99BB5B31CC}" name="Bockisch, Bernard" initials="BB" userId="S::bbockisch@eaest.com::fb32dbdf-5041-44e8-b3e2-42d2a9cbc898" providerId="AD"/>
  <p188:author id="{E37FA73D-41BC-87BD-E93F-BDFE49533C53}" name="Brandon, Alan" initials="BA" userId="S::abrandon@eaest.com::8b13d6c4-973d-4bdd-8322-d9fcf0e79c83" providerId="AD"/>
  <p188:author id="{246F0BEC-C8CC-5103-E3D0-225D14CD316A}" name="WORTMAN, RYAN J GS-13 USAF AFCEC AFCEC/CZO" initials="WRJG1UAA" userId="S::ryan.wortman.3@us.af.mil::ef18f29b-13ff-430c-a45b-7719e4f011f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ockisch, Bernard" initials="BB" lastIdx="5" clrIdx="3">
    <p:extLst>
      <p:ext uri="{19B8F6BF-5375-455C-9EA6-DF929625EA0E}">
        <p15:presenceInfo xmlns:p15="http://schemas.microsoft.com/office/powerpoint/2012/main" userId="S::bbockisch@eaest.com::fb32dbdf-5041-44e8-b3e2-42d2a9cbc898" providerId="AD"/>
      </p:ext>
    </p:extLst>
  </p:cmAuthor>
  <p:cmAuthor id="1" name="Lisa Mathai" initials="LM" lastIdx="1" clrIdx="0">
    <p:extLst>
      <p:ext uri="{19B8F6BF-5375-455C-9EA6-DF929625EA0E}">
        <p15:presenceInfo xmlns:p15="http://schemas.microsoft.com/office/powerpoint/2012/main" userId="Lisa Mathai" providerId="None"/>
      </p:ext>
    </p:extLst>
  </p:cmAuthor>
  <p:cmAuthor id="8" name="Lori Dotson" initials="LD" lastIdx="23" clrIdx="4">
    <p:extLst>
      <p:ext uri="{19B8F6BF-5375-455C-9EA6-DF929625EA0E}">
        <p15:presenceInfo xmlns:p15="http://schemas.microsoft.com/office/powerpoint/2012/main" userId="f4082a161e7c3967" providerId="Windows Live"/>
      </p:ext>
    </p:extLst>
  </p:cmAuthor>
  <p:cmAuthor id="9" name="Moayyad, Behnaum CIV USARMY CESPA (US)" initials="MBCUC(" lastIdx="10" clrIdx="5">
    <p:extLst>
      <p:ext uri="{19B8F6BF-5375-455C-9EA6-DF929625EA0E}">
        <p15:presenceInfo xmlns:p15="http://schemas.microsoft.com/office/powerpoint/2012/main" userId="S-1-5-21-3186885431-1174156918-2546191339-102279" providerId="AD"/>
      </p:ext>
    </p:extLst>
  </p:cmAuthor>
  <p:cmAuthor id="10" name="WORTMAN, RYAN J GS-13 USAF AFCEC AFCEC/CZO" initials="WRJGUAA" lastIdx="6" clrIdx="6">
    <p:extLst>
      <p:ext uri="{19B8F6BF-5375-455C-9EA6-DF929625EA0E}">
        <p15:presenceInfo xmlns:p15="http://schemas.microsoft.com/office/powerpoint/2012/main" userId="S-1-5-21-1271409858-1095883707-2794662393-95662848" providerId="AD"/>
      </p:ext>
    </p:extLst>
  </p:cmAuthor>
  <p:cmAuthor id="11" name="RYAN WORTMAN" initials="RW" lastIdx="13" clrIdx="7">
    <p:extLst>
      <p:ext uri="{19B8F6BF-5375-455C-9EA6-DF929625EA0E}">
        <p15:presenceInfo xmlns:p15="http://schemas.microsoft.com/office/powerpoint/2012/main" userId="RYAN WORTMAN" providerId="None"/>
      </p:ext>
    </p:extLst>
  </p:cmAuthor>
  <p:cmAuthor id="5" name="Dreeland, Linda E CIV USARMY CESPA (US)" initials="DLECUC(" lastIdx="1" clrIdx="1">
    <p:extLst>
      <p:ext uri="{19B8F6BF-5375-455C-9EA6-DF929625EA0E}">
        <p15:presenceInfo xmlns:p15="http://schemas.microsoft.com/office/powerpoint/2012/main" userId="S-1-5-21-3186885431-1174156918-2546191339-89164" providerId="AD"/>
      </p:ext>
    </p:extLst>
  </p:cmAuthor>
  <p:cmAuthor id="6" name="Brandon, Alan" initials="BA" lastIdx="42" clrIdx="2">
    <p:extLst>
      <p:ext uri="{19B8F6BF-5375-455C-9EA6-DF929625EA0E}">
        <p15:presenceInfo xmlns:p15="http://schemas.microsoft.com/office/powerpoint/2012/main" userId="S::abrandon@eaest.com::8b13d6c4-973d-4bdd-8322-d9fcf0e79c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F0F89"/>
    <a:srgbClr val="2051B2"/>
    <a:srgbClr val="193F8B"/>
    <a:srgbClr val="1D489F"/>
    <a:srgbClr val="2255BC"/>
    <a:srgbClr val="183C84"/>
    <a:srgbClr val="009900"/>
    <a:srgbClr val="F2DCDB"/>
    <a:srgbClr val="E2D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7115" autoAdjust="0"/>
  </p:normalViewPr>
  <p:slideViewPr>
    <p:cSldViewPr>
      <p:cViewPr varScale="1">
        <p:scale>
          <a:sx n="94" d="100"/>
          <a:sy n="94" d="100"/>
        </p:scale>
        <p:origin x="145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095538479383184E-2"/>
          <c:y val="3.7582211086752269E-2"/>
          <c:w val="0.87434399543237473"/>
          <c:h val="0.73215769732510338"/>
        </c:manualLayout>
      </c:layout>
      <c:lineChart>
        <c:grouping val="standard"/>
        <c:varyColors val="0"/>
        <c:ser>
          <c:idx val="0"/>
          <c:order val="0"/>
          <c:tx>
            <c:strRef>
              <c:f>Graph!$D$11</c:f>
              <c:strCache>
                <c:ptCount val="1"/>
                <c:pt idx="0">
                  <c:v>Total  EDB Mass Removed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Graph!$C$12:$C$27</c:f>
              <c:strCache>
                <c:ptCount val="16"/>
                <c:pt idx="1">
                  <c:v>Q2 2015</c:v>
                </c:pt>
                <c:pt idx="2">
                  <c:v>Q4 2015</c:v>
                </c:pt>
                <c:pt idx="3">
                  <c:v>Q2 2016</c:v>
                </c:pt>
                <c:pt idx="4">
                  <c:v>Q4 2016</c:v>
                </c:pt>
                <c:pt idx="5">
                  <c:v>Q2 2017</c:v>
                </c:pt>
                <c:pt idx="6">
                  <c:v>Q4 2017</c:v>
                </c:pt>
                <c:pt idx="7">
                  <c:v>Q2 2018</c:v>
                </c:pt>
                <c:pt idx="8">
                  <c:v>Q4 2018</c:v>
                </c:pt>
                <c:pt idx="9">
                  <c:v>Q2 2019</c:v>
                </c:pt>
                <c:pt idx="10">
                  <c:v>Q4 2019</c:v>
                </c:pt>
                <c:pt idx="11">
                  <c:v>Q2 2020</c:v>
                </c:pt>
                <c:pt idx="12">
                  <c:v>Q4 2020</c:v>
                </c:pt>
                <c:pt idx="13">
                  <c:v>Q2 2021</c:v>
                </c:pt>
                <c:pt idx="14">
                  <c:v>Q4 2021</c:v>
                </c:pt>
                <c:pt idx="15">
                  <c:v>Q2 2022</c:v>
                </c:pt>
              </c:strCache>
            </c:strRef>
          </c:cat>
          <c:val>
            <c:numRef>
              <c:f>Graph!$D$12:$D$27</c:f>
              <c:numCache>
                <c:formatCode>0.00</c:formatCode>
                <c:ptCount val="16"/>
                <c:pt idx="1">
                  <c:v>5.0489798580000009E-2</c:v>
                </c:pt>
                <c:pt idx="2">
                  <c:v>7.5460658297669978</c:v>
                </c:pt>
                <c:pt idx="3">
                  <c:v>25.866868980061504</c:v>
                </c:pt>
                <c:pt idx="4">
                  <c:v>43.382237384991505</c:v>
                </c:pt>
                <c:pt idx="5">
                  <c:v>63.913763318230501</c:v>
                </c:pt>
                <c:pt idx="6">
                  <c:v>85.253347096693503</c:v>
                </c:pt>
                <c:pt idx="7">
                  <c:v>95.878491778409511</c:v>
                </c:pt>
                <c:pt idx="8" formatCode="0.0">
                  <c:v>107.63909630895452</c:v>
                </c:pt>
                <c:pt idx="9" formatCode="0.000">
                  <c:v>119.895</c:v>
                </c:pt>
                <c:pt idx="10" formatCode="0.000">
                  <c:v>125.67999999999999</c:v>
                </c:pt>
                <c:pt idx="11" formatCode="0.000">
                  <c:v>130.33599999999998</c:v>
                </c:pt>
                <c:pt idx="12" formatCode="0.000">
                  <c:v>135.25699999999998</c:v>
                </c:pt>
                <c:pt idx="13" formatCode="0.000">
                  <c:v>137.46199999999999</c:v>
                </c:pt>
                <c:pt idx="14" formatCode="0.000">
                  <c:v>140.773</c:v>
                </c:pt>
                <c:pt idx="15" formatCode="0.000">
                  <c:v>148.333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F4-46D8-BAA7-A4795EF83F2D}"/>
            </c:ext>
          </c:extLst>
        </c:ser>
        <c:ser>
          <c:idx val="1"/>
          <c:order val="1"/>
          <c:tx>
            <c:strRef>
              <c:f>Graph!$E$11</c:f>
              <c:strCache>
                <c:ptCount val="1"/>
                <c:pt idx="0">
                  <c:v>EDB Mass in Target Area Groundwater Plume (dissolved)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Graph!$C$12:$C$27</c:f>
              <c:strCache>
                <c:ptCount val="16"/>
                <c:pt idx="1">
                  <c:v>Q2 2015</c:v>
                </c:pt>
                <c:pt idx="2">
                  <c:v>Q4 2015</c:v>
                </c:pt>
                <c:pt idx="3">
                  <c:v>Q2 2016</c:v>
                </c:pt>
                <c:pt idx="4">
                  <c:v>Q4 2016</c:v>
                </c:pt>
                <c:pt idx="5">
                  <c:v>Q2 2017</c:v>
                </c:pt>
                <c:pt idx="6">
                  <c:v>Q4 2017</c:v>
                </c:pt>
                <c:pt idx="7">
                  <c:v>Q2 2018</c:v>
                </c:pt>
                <c:pt idx="8">
                  <c:v>Q4 2018</c:v>
                </c:pt>
                <c:pt idx="9">
                  <c:v>Q2 2019</c:v>
                </c:pt>
                <c:pt idx="10">
                  <c:v>Q4 2019</c:v>
                </c:pt>
                <c:pt idx="11">
                  <c:v>Q2 2020</c:v>
                </c:pt>
                <c:pt idx="12">
                  <c:v>Q4 2020</c:v>
                </c:pt>
                <c:pt idx="13">
                  <c:v>Q2 2021</c:v>
                </c:pt>
                <c:pt idx="14">
                  <c:v>Q4 2021</c:v>
                </c:pt>
                <c:pt idx="15">
                  <c:v>Q2 2022</c:v>
                </c:pt>
              </c:strCache>
            </c:strRef>
          </c:cat>
          <c:val>
            <c:numRef>
              <c:f>Graph!$E$12:$E$27</c:f>
              <c:numCache>
                <c:formatCode>0.00</c:formatCode>
                <c:ptCount val="16"/>
                <c:pt idx="1">
                  <c:v>117</c:v>
                </c:pt>
                <c:pt idx="2">
                  <c:v>125</c:v>
                </c:pt>
                <c:pt idx="3">
                  <c:v>78</c:v>
                </c:pt>
                <c:pt idx="4" formatCode="0">
                  <c:v>103.90479999999999</c:v>
                </c:pt>
                <c:pt idx="5" formatCode="0">
                  <c:v>81.760689999999997</c:v>
                </c:pt>
                <c:pt idx="6" formatCode="0">
                  <c:v>79.902799999999999</c:v>
                </c:pt>
                <c:pt idx="7" formatCode="0">
                  <c:v>18.605962000000002</c:v>
                </c:pt>
                <c:pt idx="8" formatCode="0">
                  <c:v>16.483899999999998</c:v>
                </c:pt>
                <c:pt idx="9" formatCode="0">
                  <c:v>11.254899999999999</c:v>
                </c:pt>
                <c:pt idx="10" formatCode="0">
                  <c:v>9.1444800000000015</c:v>
                </c:pt>
                <c:pt idx="11" formatCode="0.0">
                  <c:v>2.35616</c:v>
                </c:pt>
                <c:pt idx="12" formatCode="General">
                  <c:v>5.2</c:v>
                </c:pt>
                <c:pt idx="13" formatCode="General">
                  <c:v>4.8</c:v>
                </c:pt>
                <c:pt idx="14" formatCode="0.0">
                  <c:v>4.5</c:v>
                </c:pt>
                <c:pt idx="15" formatCode="General">
                  <c:v>7.56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F4-46D8-BAA7-A4795EF83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8659336"/>
        <c:axId val="448656984"/>
      </c:lineChart>
      <c:catAx>
        <c:axId val="448659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 (Quarter)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48656984"/>
        <c:crosses val="autoZero"/>
        <c:auto val="1"/>
        <c:lblAlgn val="ctr"/>
        <c:lblOffset val="100"/>
        <c:tickMarkSkip val="1"/>
        <c:noMultiLvlLbl val="1"/>
      </c:catAx>
      <c:valAx>
        <c:axId val="448656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Mass of EDB (grams)</a:t>
                </a:r>
              </a:p>
            </c:rich>
          </c:tx>
          <c:layout>
            <c:manualLayout>
              <c:xMode val="edge"/>
              <c:yMode val="edge"/>
              <c:x val="2.185792349726776E-2"/>
              <c:y val="0.374896735193168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48659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span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89D268-FBFD-4FCA-8100-78A5DC9ACD89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155B38-FE31-4E72-B33F-7C041E8415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60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51F9F9-7A78-47DE-A072-CB7549D7E703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D92B2E-1F39-4F09-8C47-D3F14C7D3C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74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C14-40B9-4571-A4BA-2382E9BBF14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2B2E-1F39-4F09-8C47-D3F14C7D3CB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86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 1 and 2 changed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92B2E-1F39-4F09-8C47-D3F14C7D3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46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2B2E-1F39-4F09-8C47-D3F14C7D3CB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06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F5C14-40B9-4571-A4BA-2382E9BBF1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95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2B2E-1F39-4F09-8C47-D3F14C7D3CB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06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2B2E-1F39-4F09-8C47-D3F14C7D3CB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456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C14-40B9-4571-A4BA-2382E9BBF14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21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C14-40B9-4571-A4BA-2382E9BBF14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5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92B2E-1F39-4F09-8C47-D3F14C7D3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2B2E-1F39-4F09-8C47-D3F14C7D3CB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8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2B2E-1F39-4F09-8C47-D3F14C7D3C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73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C14-40B9-4571-A4BA-2382E9BBF14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633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C14-40B9-4571-A4BA-2382E9BBF14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30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2B2E-1F39-4F09-8C47-D3F14C7D3C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87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92B2E-1F39-4F09-8C47-D3F14C7D3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86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2B2E-1F39-4F09-8C47-D3F14C7D3CB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3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648200"/>
            <a:ext cx="8229600" cy="1600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9"/>
            <a:ext cx="6040244" cy="944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00B05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295400"/>
            <a:ext cx="82296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70423E-12A3-4EAF-BF82-F6CDE7233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23" y="326509"/>
            <a:ext cx="900177" cy="892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ADFF9D-D043-4E0C-9BF7-DC0083517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6" y="305477"/>
            <a:ext cx="925411" cy="9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8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6172200" cy="944562"/>
          </a:xfrm>
        </p:spPr>
        <p:txBody>
          <a:bodyPr>
            <a:normAutofit/>
          </a:bodyPr>
          <a:lstStyle>
            <a:lvl1pPr algn="r">
              <a:defRPr sz="3600" i="1">
                <a:solidFill>
                  <a:srgbClr val="0F0F8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00B05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95400"/>
            <a:ext cx="82296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526164F-96CE-419E-838F-B994137CF2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925411" cy="913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8221B-A6AB-4373-AA62-2BAF65CE0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23" y="326509"/>
            <a:ext cx="900177" cy="89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3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F69101F-6B21-4CB5-B39E-5609560C4A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9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2484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Success is our Mission!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F69101F-6B21-4CB5-B39E-5609560C4A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1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7" r:id="rId5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i="1" kern="1200">
          <a:solidFill>
            <a:srgbClr val="0F0F8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.afcec-cloud.af.mi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https://www.kirtland.af.mil/Home/BFF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mailto:ryan.wortman.3@us.af.mil" TargetMode="External"/><Relationship Id="rId7" Type="http://schemas.openxmlformats.org/officeDocument/2006/relationships/hyperlink" Target="https://ar.afcec-cloud.af.mi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kirtland.af.mil/Home/BFF/" TargetMode="External"/><Relationship Id="rId5" Type="http://schemas.openxmlformats.org/officeDocument/2006/relationships/hyperlink" Target="mailto:377ABW.PA@us.af.mil" TargetMode="External"/><Relationship Id="rId4" Type="http://schemas.openxmlformats.org/officeDocument/2006/relationships/hyperlink" Target="mailto:ashley.palacios@us.af.mi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245" y="533400"/>
            <a:ext cx="7772400" cy="47244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4900" dirty="0"/>
              <a:t>Kirtland Air Force Base</a:t>
            </a:r>
            <a:br>
              <a:rPr lang="en-US" sz="4900" dirty="0"/>
            </a:br>
            <a:r>
              <a:rPr lang="en-US" sz="4900" dirty="0"/>
              <a:t>Bulk Fuels Facility Leak Cleanup</a:t>
            </a:r>
            <a:br>
              <a:rPr lang="en-US" sz="4900" dirty="0"/>
            </a:br>
            <a:br>
              <a:rPr lang="en-US" sz="4900" dirty="0"/>
            </a:br>
            <a:r>
              <a:rPr lang="en-US" sz="2700" dirty="0"/>
              <a:t>Public Meeting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/>
              <a:t>November 2</a:t>
            </a:r>
            <a:r>
              <a:rPr lang="en-US" sz="2700" dirty="0">
                <a:solidFill>
                  <a:schemeClr val="bg1"/>
                </a:solidFill>
              </a:rPr>
              <a:t>, 2022 (6:00—8:00 PM)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410200"/>
            <a:ext cx="836704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69938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Sheen Kottkamp, Air Force Civil Engineer Center</a:t>
            </a:r>
          </a:p>
          <a:p>
            <a:pPr algn="r" defTabSz="769938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Ryan Wortman, Air Force Civil Engineer Center </a:t>
            </a:r>
          </a:p>
          <a:p>
            <a:pPr algn="r" defTabSz="769938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  <a:p>
            <a:pPr defTabSz="769938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95ECE2-8D55-4831-AEDD-B71FE986E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1814610" cy="17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84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Benzene Plume and Monitoring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Benzene Plume Figure 5-8 from report; remove REI from title and image</a:t>
            </a:r>
          </a:p>
          <a:p>
            <a:endParaRPr lang="en-US" dirty="0"/>
          </a:p>
          <a:p>
            <a:r>
              <a:rPr lang="en-US" dirty="0"/>
              <a:t>Per TWG Summary, we will include the quarterly reports unaltered.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6D82FE9-6DF9-4DD7-5605-5FAF6606DE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387"/>
            <a:ext cx="9144000" cy="49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19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CA99-D0CF-0798-1E5D-3BFD19AD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Groundwater Monitoring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50BE0-F84A-460B-2C9F-26925C99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2F7E9-3808-51C0-C7FC-A8D8F753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C9F61D74-24B2-1597-D8FF-7ABEB431A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58" y="1614147"/>
            <a:ext cx="4682235" cy="3511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3D6CC3-EC76-4243-E87C-722E4F36DB25}"/>
              </a:ext>
            </a:extLst>
          </p:cNvPr>
          <p:cNvSpPr txBox="1"/>
          <p:nvPr/>
        </p:nvSpPr>
        <p:spPr>
          <a:xfrm>
            <a:off x="4267200" y="1752600"/>
            <a:ext cx="13254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i="0" u="none" strike="noStrike" baseline="0" dirty="0">
                <a:latin typeface="Arial Narrow" panose="020B0606020202030204" pitchFamily="34" charset="0"/>
              </a:rPr>
              <a:t>Collecting a groundwate</a:t>
            </a:r>
            <a:r>
              <a:rPr lang="en-US" sz="800" dirty="0">
                <a:latin typeface="Arial Narrow" panose="020B0606020202030204" pitchFamily="34" charset="0"/>
              </a:rPr>
              <a:t>r sample with passive sampling</a:t>
            </a:r>
          </a:p>
        </p:txBody>
      </p:sp>
      <p:pic>
        <p:nvPicPr>
          <p:cNvPr id="23" name="Picture 2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155D5A74-DC62-2892-809D-DB6F299B3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3" y="1614147"/>
            <a:ext cx="3509177" cy="4656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4C73C2-4371-044B-3BC5-2B93F4399BA9}"/>
              </a:ext>
            </a:extLst>
          </p:cNvPr>
          <p:cNvSpPr txBox="1"/>
          <p:nvPr/>
        </p:nvSpPr>
        <p:spPr>
          <a:xfrm>
            <a:off x="2334681" y="5813084"/>
            <a:ext cx="12954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i="0" u="none" strike="noStrike" baseline="0" dirty="0">
                <a:latin typeface="Arial Narrow" panose="020B0606020202030204" pitchFamily="34" charset="0"/>
              </a:rPr>
              <a:t>Passive sampling apparatus</a:t>
            </a:r>
          </a:p>
        </p:txBody>
      </p:sp>
    </p:spTree>
    <p:extLst>
      <p:ext uri="{BB962C8B-B14F-4D97-AF65-F5344CB8AC3E}">
        <p14:creationId xmlns:p14="http://schemas.microsoft.com/office/powerpoint/2010/main" val="678453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CA99-D0CF-0798-1E5D-3BFD19AD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Groundwater Treatment System 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50BE0-F84A-460B-2C9F-26925C99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UNCLASSIFIED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2F7E9-3808-51C0-C7FC-A8D8F753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9101F-6B21-4CB5-B39E-5609560C4A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10CFBF76-38FE-C9AA-E10C-ACDB62D52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6" y="1828800"/>
            <a:ext cx="8390148" cy="3970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E776FA-07AB-12D5-9894-763E6FC229A5}"/>
              </a:ext>
            </a:extLst>
          </p:cNvPr>
          <p:cNvSpPr txBox="1"/>
          <p:nvPr/>
        </p:nvSpPr>
        <p:spPr>
          <a:xfrm>
            <a:off x="3116953" y="5988276"/>
            <a:ext cx="28956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Preparation for carbon change out at the groundwater treatment system</a:t>
            </a:r>
          </a:p>
        </p:txBody>
      </p:sp>
    </p:spTree>
    <p:extLst>
      <p:ext uri="{BB962C8B-B14F-4D97-AF65-F5344CB8AC3E}">
        <p14:creationId xmlns:p14="http://schemas.microsoft.com/office/powerpoint/2010/main" val="174450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950C-ED15-A2D9-B0EA-1977CC4A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Vapor Sampling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ECFD7-A968-3D29-2F7F-428F428C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D4FAE-5DB8-39E4-714B-4750BF68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FE3EE898-806E-6FB4-FF47-8B70E1EF0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368800" cy="327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EC0A1D-2855-6250-6B80-F0FEA34FB79C}"/>
              </a:ext>
            </a:extLst>
          </p:cNvPr>
          <p:cNvSpPr txBox="1"/>
          <p:nvPr/>
        </p:nvSpPr>
        <p:spPr>
          <a:xfrm>
            <a:off x="533400" y="1676400"/>
            <a:ext cx="13254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i="0" u="none" strike="noStrike" baseline="0" dirty="0">
                <a:latin typeface="Arial Narrow" panose="020B0606020202030204" pitchFamily="34" charset="0"/>
              </a:rPr>
              <a:t>Soil vapor sampling apparatus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pic>
        <p:nvPicPr>
          <p:cNvPr id="12" name="Picture 11" descr="A picture containing grass, outdoor, sky, farm machine&#10;&#10;Description automatically generated">
            <a:extLst>
              <a:ext uri="{FF2B5EF4-FFF2-40B4-BE49-F238E27FC236}">
                <a16:creationId xmlns:a16="http://schemas.microsoft.com/office/drawing/2014/main" id="{30959DBB-91D6-BCF6-9500-945EA0482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16" y="1577974"/>
            <a:ext cx="3583781" cy="4778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1FE92-7833-5811-9C1C-C1FD0EEB0FE0}"/>
              </a:ext>
            </a:extLst>
          </p:cNvPr>
          <p:cNvSpPr txBox="1"/>
          <p:nvPr/>
        </p:nvSpPr>
        <p:spPr>
          <a:xfrm>
            <a:off x="5227752" y="1696497"/>
            <a:ext cx="13254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Arial Narrow" panose="020B0606020202030204" pitchFamily="34" charset="0"/>
              </a:rPr>
              <a:t>Collecting a soil vapor sample</a:t>
            </a:r>
          </a:p>
        </p:txBody>
      </p:sp>
    </p:spTree>
    <p:extLst>
      <p:ext uri="{BB962C8B-B14F-4D97-AF65-F5344CB8AC3E}">
        <p14:creationId xmlns:p14="http://schemas.microsoft.com/office/powerpoint/2010/main" val="3133358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D463-4C9A-9094-7BA8-41BACE0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Well Maintenance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10D3B-61DA-7DB7-C5A5-B4D6EC99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75E80-97F5-071B-CC4B-994F3756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 descr="A picture containing text, outdoor, sky, tree&#10;&#10;Description automatically generated">
            <a:extLst>
              <a:ext uri="{FF2B5EF4-FFF2-40B4-BE49-F238E27FC236}">
                <a16:creationId xmlns:a16="http://schemas.microsoft.com/office/drawing/2014/main" id="{CA9FB184-DA0E-8E91-DD67-C11123639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38372"/>
            <a:ext cx="3856893" cy="1825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outdoor, crane&#10;&#10;Description automatically generated">
            <a:extLst>
              <a:ext uri="{FF2B5EF4-FFF2-40B4-BE49-F238E27FC236}">
                <a16:creationId xmlns:a16="http://schemas.microsoft.com/office/drawing/2014/main" id="{4F820B60-4EEE-B693-BE8F-04E6AFF88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66" y="3494033"/>
            <a:ext cx="1592763" cy="2754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oup of people standing next to a tower&#10;&#10;Description automatically generated with low confidence">
            <a:extLst>
              <a:ext uri="{FF2B5EF4-FFF2-40B4-BE49-F238E27FC236}">
                <a16:creationId xmlns:a16="http://schemas.microsoft.com/office/drawing/2014/main" id="{2300E53C-7051-C05E-A8F2-E97080009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2" y="3997395"/>
            <a:ext cx="5029200" cy="2379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DFA9A447-8B85-4EE5-BDFB-A9B4AA3C8F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r="34168"/>
          <a:stretch/>
        </p:blipFill>
        <p:spPr>
          <a:xfrm>
            <a:off x="2200580" y="1525828"/>
            <a:ext cx="2234486" cy="2313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C8A267-C2A5-B22B-C566-678A67F77EDC}"/>
              </a:ext>
            </a:extLst>
          </p:cNvPr>
          <p:cNvSpPr txBox="1"/>
          <p:nvPr/>
        </p:nvSpPr>
        <p:spPr>
          <a:xfrm>
            <a:off x="4113963" y="4142638"/>
            <a:ext cx="156042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i="0" u="none" strike="noStrike" baseline="0" dirty="0">
                <a:latin typeface="Arial Narrow" panose="020B0606020202030204" pitchFamily="34" charset="0"/>
              </a:rPr>
              <a:t>Performing pump stinger installation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F0E9B1-43BA-698C-6652-9B0BA51E3A86}"/>
              </a:ext>
            </a:extLst>
          </p:cNvPr>
          <p:cNvSpPr txBox="1"/>
          <p:nvPr/>
        </p:nvSpPr>
        <p:spPr>
          <a:xfrm>
            <a:off x="2263812" y="3147930"/>
            <a:ext cx="8603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i="0" u="none" strike="noStrike" baseline="0" dirty="0">
                <a:latin typeface="Arial Narrow" panose="020B0606020202030204" pitchFamily="34" charset="0"/>
              </a:rPr>
              <a:t>10-foot stinger attached to groundwater monitoring pump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pic>
        <p:nvPicPr>
          <p:cNvPr id="7" name="Picture 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50D4BBC9-2048-D609-0902-547BC4CABB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7"/>
          <a:stretch/>
        </p:blipFill>
        <p:spPr>
          <a:xfrm>
            <a:off x="424723" y="1483892"/>
            <a:ext cx="1638924" cy="2313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622FE1-CE11-C8EA-2DD2-A47B34D5BBE4}"/>
              </a:ext>
            </a:extLst>
          </p:cNvPr>
          <p:cNvSpPr txBox="1"/>
          <p:nvPr/>
        </p:nvSpPr>
        <p:spPr>
          <a:xfrm>
            <a:off x="493173" y="1637184"/>
            <a:ext cx="7260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i="0" u="none" strike="noStrike" baseline="0" dirty="0">
                <a:latin typeface="Arial Narrow" panose="020B0606020202030204" pitchFamily="34" charset="0"/>
              </a:rPr>
              <a:t>KAFB-106228 pump repair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36B1AB-897E-2E57-DEE8-0885A32B1CCF}"/>
              </a:ext>
            </a:extLst>
          </p:cNvPr>
          <p:cNvSpPr txBox="1"/>
          <p:nvPr/>
        </p:nvSpPr>
        <p:spPr>
          <a:xfrm>
            <a:off x="4692472" y="2907066"/>
            <a:ext cx="13412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i="0" u="none" strike="noStrike" baseline="0" dirty="0">
                <a:latin typeface="Arial Narrow" panose="020B0606020202030204" pitchFamily="34" charset="0"/>
              </a:rPr>
              <a:t>Extraction well KAFB-106234 pump replacement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135C55-0A0C-5339-FD58-4EEEC310FE58}"/>
              </a:ext>
            </a:extLst>
          </p:cNvPr>
          <p:cNvSpPr txBox="1"/>
          <p:nvPr/>
        </p:nvSpPr>
        <p:spPr>
          <a:xfrm>
            <a:off x="6738050" y="5879366"/>
            <a:ext cx="13412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800" i="0" u="none" strike="noStrike" baseline="0" dirty="0">
                <a:latin typeface="Arial Narrow" panose="020B0606020202030204" pitchFamily="34" charset="0"/>
              </a:rPr>
              <a:t>Extraction well KAFB-106234 pump replacement</a:t>
            </a:r>
            <a:endParaRPr lang="en-US" sz="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10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45FC1D17-4B01-4F91-BFE8-A3C1C5ADE5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787" r="25653" b="4925"/>
          <a:stretch/>
        </p:blipFill>
        <p:spPr>
          <a:xfrm>
            <a:off x="457199" y="1524000"/>
            <a:ext cx="5678520" cy="4572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FFE1C9-99CE-C1E8-48E1-5A482BB415AF}"/>
              </a:ext>
            </a:extLst>
          </p:cNvPr>
          <p:cNvCxnSpPr>
            <a:cxnSpLocks/>
          </p:cNvCxnSpPr>
          <p:nvPr/>
        </p:nvCxnSpPr>
        <p:spPr>
          <a:xfrm flipH="1" flipV="1">
            <a:off x="2556015" y="2589543"/>
            <a:ext cx="3235186" cy="991857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1DCB36-B2D6-C0C2-BE1E-766A9B612EE4}"/>
              </a:ext>
            </a:extLst>
          </p:cNvPr>
          <p:cNvCxnSpPr>
            <a:cxnSpLocks/>
          </p:cNvCxnSpPr>
          <p:nvPr/>
        </p:nvCxnSpPr>
        <p:spPr>
          <a:xfrm>
            <a:off x="2556015" y="2590800"/>
            <a:ext cx="3066" cy="138115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7247C8-3890-B157-99E4-1A5693AA8F7C}"/>
              </a:ext>
            </a:extLst>
          </p:cNvPr>
          <p:cNvCxnSpPr>
            <a:cxnSpLocks/>
          </p:cNvCxnSpPr>
          <p:nvPr/>
        </p:nvCxnSpPr>
        <p:spPr>
          <a:xfrm flipH="1">
            <a:off x="533400" y="3971955"/>
            <a:ext cx="202261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6248400" cy="944562"/>
          </a:xfrm>
        </p:spPr>
        <p:txBody>
          <a:bodyPr>
            <a:noAutofit/>
          </a:bodyPr>
          <a:lstStyle/>
          <a:p>
            <a:r>
              <a:rPr lang="en-US" sz="3200" dirty="0"/>
              <a:t>Shallow Soil Vapor Monitoring Well Installation and Sampling</a:t>
            </a:r>
            <a:endParaRPr lang="en-US" sz="3200" dirty="0">
              <a:solidFill>
                <a:srgbClr val="0F0F8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9101F-6B21-4CB5-B39E-5609560C4A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7EA3A-E492-42EF-BDBC-A79FB441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UNCLASSIFIED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5791201" y="1524000"/>
            <a:ext cx="2895600" cy="4495800"/>
          </a:xfrm>
        </p:spPr>
        <p:txBody>
          <a:bodyPr>
            <a:normAutofit fontScale="55000" lnSpcReduction="20000"/>
          </a:bodyPr>
          <a:lstStyle/>
          <a:p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Eight soil vapor monitoring wells (SVMWs) were installed in February 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Each SVMW has nested screens at 5, 10, and 15-foot depths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Winter sampling was completed in early March 2022 and Summer sampling was completed in August 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Initial review of data show all results below NMED screening levels for fuel related analytes evaluated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Final report will be submitted to NMED by March 2023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Data is intended to be utilized in an updated Risk Assessment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SVMWs will be incorporated into routine monitoring with the 59 other nested vapor wells by second quarter 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8AFAA2-8D7A-4686-97FB-8723CB9D6629}"/>
              </a:ext>
            </a:extLst>
          </p:cNvPr>
          <p:cNvSpPr/>
          <p:nvPr/>
        </p:nvSpPr>
        <p:spPr>
          <a:xfrm>
            <a:off x="3886200" y="1600200"/>
            <a:ext cx="12192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SVMP-23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A7A03-150B-47F4-B9AB-C5B265A61B4F}"/>
              </a:ext>
            </a:extLst>
          </p:cNvPr>
          <p:cNvSpPr/>
          <p:nvPr/>
        </p:nvSpPr>
        <p:spPr>
          <a:xfrm>
            <a:off x="2630519" y="2819400"/>
            <a:ext cx="12192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SVMP-20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1E8583-E92F-470E-9ABB-337C58AF4069}"/>
              </a:ext>
            </a:extLst>
          </p:cNvPr>
          <p:cNvSpPr/>
          <p:nvPr/>
        </p:nvSpPr>
        <p:spPr>
          <a:xfrm>
            <a:off x="3232216" y="3771900"/>
            <a:ext cx="12192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SVMP-21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20C56A-1C47-4B17-9F74-6EE04FC521E4}"/>
              </a:ext>
            </a:extLst>
          </p:cNvPr>
          <p:cNvSpPr/>
          <p:nvPr/>
        </p:nvSpPr>
        <p:spPr>
          <a:xfrm>
            <a:off x="4500563" y="3019455"/>
            <a:ext cx="12192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SVMP-22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2E1E83-A3C2-432D-AA65-BD356B201C5D}"/>
              </a:ext>
            </a:extLst>
          </p:cNvPr>
          <p:cNvSpPr/>
          <p:nvPr/>
        </p:nvSpPr>
        <p:spPr>
          <a:xfrm>
            <a:off x="838200" y="4876800"/>
            <a:ext cx="12192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SVMP-16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F7B93C-12CA-4968-B260-2EB6EC8F7047}"/>
              </a:ext>
            </a:extLst>
          </p:cNvPr>
          <p:cNvSpPr/>
          <p:nvPr/>
        </p:nvSpPr>
        <p:spPr>
          <a:xfrm>
            <a:off x="2040558" y="4733895"/>
            <a:ext cx="12192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SVMP-17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2ED5F0-7E40-4BAD-8381-6EDD4F6DDD2B}"/>
              </a:ext>
            </a:extLst>
          </p:cNvPr>
          <p:cNvSpPr/>
          <p:nvPr/>
        </p:nvSpPr>
        <p:spPr>
          <a:xfrm>
            <a:off x="3276600" y="4724400"/>
            <a:ext cx="12192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SVMP-18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C149A7-743A-45AE-89AB-48E71D6FBCAF}"/>
              </a:ext>
            </a:extLst>
          </p:cNvPr>
          <p:cNvSpPr/>
          <p:nvPr/>
        </p:nvSpPr>
        <p:spPr>
          <a:xfrm>
            <a:off x="4495800" y="4838606"/>
            <a:ext cx="12192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SVMP-19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1B855-A5CE-0B89-0373-4DAAB63ED724}"/>
              </a:ext>
            </a:extLst>
          </p:cNvPr>
          <p:cNvSpPr txBox="1"/>
          <p:nvPr/>
        </p:nvSpPr>
        <p:spPr>
          <a:xfrm>
            <a:off x="2705100" y="4298916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USS BULLHEAD MEMORIAL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809041-D403-25A2-553E-0622EDEBAC96}"/>
              </a:ext>
            </a:extLst>
          </p:cNvPr>
          <p:cNvSpPr txBox="1"/>
          <p:nvPr/>
        </p:nvSpPr>
        <p:spPr>
          <a:xfrm>
            <a:off x="918945" y="289811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VETERANS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AFFAIRS HOSPITAL</a:t>
            </a:r>
          </a:p>
        </p:txBody>
      </p:sp>
    </p:spTree>
    <p:extLst>
      <p:ext uri="{BB962C8B-B14F-4D97-AF65-F5344CB8AC3E}">
        <p14:creationId xmlns:p14="http://schemas.microsoft.com/office/powerpoint/2010/main" val="112310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A0BA-14C9-C122-0A9B-DE41D58E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Vapor Monitoring Points</a:t>
            </a:r>
          </a:p>
        </p:txBody>
      </p:sp>
      <p:pic>
        <p:nvPicPr>
          <p:cNvPr id="8" name="Content Placeholder 7" descr="Graphical user interface, map&#10;&#10;Description automatically generated">
            <a:extLst>
              <a:ext uri="{FF2B5EF4-FFF2-40B4-BE49-F238E27FC236}">
                <a16:creationId xmlns:a16="http://schemas.microsoft.com/office/drawing/2014/main" id="{E410C0C4-7C29-B5ED-C1DA-56CC6D6FE8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86750" cy="56388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A7A19-A3A3-A14D-9245-E3F8343B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9AFF1-8311-28B8-385B-52A04986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424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i="1" dirty="0">
                <a:solidFill>
                  <a:srgbClr val="0F0F89"/>
                </a:solidFill>
              </a:rPr>
              <a:t>Upcoming Activities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84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800" b="1" u="sng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800" b="1" u="sng" dirty="0"/>
              <a:t>Scheduled for 2023 or underway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Continue to operate and maintain the Groundwater Treatment System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Continue routine groundwater and soil vapor monitoring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dirty="0"/>
              <a:t>174 wells for groundwater monitoring in Q2/Q4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dirty="0"/>
              <a:t>71 wells for groundwater monitoring in Quarter 1 (Q1)/Quarter 3 (Q3)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dirty="0"/>
              <a:t>67 nested soil vapor monitoring wells (323 vapor points) monitoring in Q2/Q4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Kirtland AFB will continue to work with New Mexico Environment Department to complete site investigation phase of the project (Phase II RFI Report) in order to move towards site clean-up of the source area (Corrective Measures Evaluation)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1000" b="1" u="sng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E067-99E1-48B9-949F-37DF917A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66549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39000" cy="944562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F0F89"/>
                </a:solidFill>
              </a:rPr>
              <a:t>Community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91000" cy="4908550"/>
          </a:xfrm>
        </p:spPr>
        <p:txBody>
          <a:bodyPr>
            <a:normAutofit/>
          </a:bodyPr>
          <a:lstStyle/>
          <a:p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The AFCEC Administrative Record is up to date. We encourage the public to access the record. Simply type </a:t>
            </a:r>
            <a:r>
              <a:rPr lang="en-US" sz="2000" dirty="0">
                <a:hlinkClick r:id="rId3"/>
              </a:rPr>
              <a:t>https://ar.afcec-cloud.af.mil/</a:t>
            </a:r>
            <a:r>
              <a:rPr lang="en-US" sz="2000" dirty="0"/>
              <a:t> into your browser, select “Kirtland AFB” from the scroll down menu, and then select “search”.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Or go to Kirtland AFB environmental page: </a:t>
            </a:r>
            <a:r>
              <a:rPr lang="en-US" sz="2000" dirty="0">
                <a:hlinkClick r:id="rId4"/>
              </a:rPr>
              <a:t>https://www.kirtland.af.mil/Home/BFF/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69101F-6B21-4CB5-B39E-5609560C4A4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4DFFE-F8BA-47E9-A681-FE2F0DE6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pic>
        <p:nvPicPr>
          <p:cNvPr id="8" name="Picture 7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AC62CB80-EB46-94DF-5921-010686387C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87" y="1480774"/>
            <a:ext cx="2974698" cy="2262132"/>
          </a:xfrm>
          <a:prstGeom prst="rect">
            <a:avLst/>
          </a:prstGeom>
        </p:spPr>
      </p:pic>
      <p:pic>
        <p:nvPicPr>
          <p:cNvPr id="11" name="Picture 10" descr="A group of people at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3E236CA8-8C50-E07B-963C-5667210546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87" y="3886200"/>
            <a:ext cx="2974698" cy="22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F0F89"/>
                </a:solidFill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4419600"/>
            <a:ext cx="7696200" cy="105092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 fontAlgn="ctr">
              <a:buNone/>
            </a:pPr>
            <a:r>
              <a:rPr lang="en-US" sz="5000" b="1" dirty="0"/>
              <a:t>Point of Contact:</a:t>
            </a:r>
          </a:p>
          <a:p>
            <a:pPr marL="0" indent="0" fontAlgn="ctr">
              <a:buNone/>
            </a:pPr>
            <a:r>
              <a:rPr lang="en-US" sz="3800" dirty="0"/>
              <a:t>Ryan Wortman, Physical Scientist, - </a:t>
            </a:r>
            <a:r>
              <a:rPr lang="en-US" sz="3800" dirty="0">
                <a:hlinkClick r:id="rId3"/>
              </a:rPr>
              <a:t>ryan.wortman.3@us.af.mil</a:t>
            </a:r>
            <a:r>
              <a:rPr lang="en-US" sz="3800" dirty="0"/>
              <a:t> </a:t>
            </a:r>
          </a:p>
          <a:p>
            <a:pPr marL="0" indent="0" fontAlgn="ctr">
              <a:buNone/>
            </a:pPr>
            <a:r>
              <a:rPr lang="en-US" sz="3800" dirty="0"/>
              <a:t>Ashley Palacios, Public Affairs, – </a:t>
            </a:r>
            <a:r>
              <a:rPr lang="en-US" sz="3800" dirty="0">
                <a:hlinkClick r:id="rId4"/>
              </a:rPr>
              <a:t>ashley.palacios@us.af.mil</a:t>
            </a:r>
            <a:endParaRPr lang="en-US" sz="3800" dirty="0"/>
          </a:p>
          <a:p>
            <a:pPr marL="0" indent="0" fontAlgn="ctr">
              <a:buNone/>
            </a:pPr>
            <a:r>
              <a:rPr lang="en-US" sz="3800" dirty="0"/>
              <a:t>Kirtland AFB Public Affairs, (505) 846-5991 - </a:t>
            </a:r>
            <a:r>
              <a:rPr lang="en-US" sz="3800" dirty="0">
                <a:hlinkClick r:id="rId5"/>
              </a:rPr>
              <a:t>377ABW.PA@us.af.mil</a:t>
            </a:r>
            <a:r>
              <a:rPr lang="en-US" sz="3800" dirty="0"/>
              <a:t> </a:t>
            </a:r>
          </a:p>
          <a:p>
            <a:pPr marL="0" indent="0" fontAlgn="ctr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685800" y="5486400"/>
            <a:ext cx="7696200" cy="93027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000" b="1" dirty="0"/>
              <a:t>Additional information:</a:t>
            </a:r>
          </a:p>
          <a:p>
            <a:pPr marL="0" indent="0">
              <a:buNone/>
            </a:pPr>
            <a:r>
              <a:rPr lang="en-US" sz="3800" dirty="0"/>
              <a:t>Online at </a:t>
            </a:r>
            <a:r>
              <a:rPr lang="en-US" sz="3800" dirty="0">
                <a:hlinkClick r:id="rId6"/>
              </a:rPr>
              <a:t>https://www.kirtland.af.mil/Home/BFF/</a:t>
            </a:r>
            <a:r>
              <a:rPr lang="en-US" sz="3800" dirty="0"/>
              <a:t> and </a:t>
            </a:r>
            <a:r>
              <a:rPr lang="en-US" sz="3800" dirty="0">
                <a:hlinkClick r:id="rId7"/>
              </a:rPr>
              <a:t>https://ar.afcec-cloud.af.mil/</a:t>
            </a:r>
            <a:r>
              <a:rPr lang="en-US" sz="3800" dirty="0"/>
              <a:t> or visit our New Information Station at the New Mexico Veterans Memorial at 1100 Louisiana Blvd SE, Albuquerque, NM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 - Air Force 2.png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447800"/>
            <a:ext cx="3390900" cy="2895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D9183-B51F-4080-80ED-3E31169E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89460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i="1" dirty="0">
                <a:solidFill>
                  <a:srgbClr val="0F0F89"/>
                </a:solidFill>
              </a:rPr>
              <a:t>Discussion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32847"/>
            <a:ext cx="8229600" cy="4815554"/>
          </a:xfrm>
        </p:spPr>
        <p:txBody>
          <a:bodyPr>
            <a:normAutofit fontScale="92500" lnSpcReduction="20000"/>
          </a:bodyPr>
          <a:lstStyle/>
          <a:p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Status update: Ethylene Dibromide (EDB) interim corrective measure pump and treat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Status</a:t>
            </a:r>
            <a:r>
              <a:rPr lang="en-US" dirty="0"/>
              <a:t> </a:t>
            </a:r>
            <a:r>
              <a:rPr lang="en-US" sz="2000" dirty="0"/>
              <a:t>of EDB plume north of Ridgecrest Drive, 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Volume of groundwater treated</a:t>
            </a:r>
            <a:endParaRPr lang="en-US" sz="2000" strike="sngStrike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Benzene Plume Stability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Recent Field work: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Quarterly groundwater monitoring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Semi-annual soil vapor monitoring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Installed “10- foot stingers” to five monitoring wells to allow the pump to remain above the groundwater to preserve the pump integrity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Upcoming activities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Continue quarterly routine groundwater monitoring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Continue semi-annual routine soil vapor sampling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Continue operation and maintenance of the Groundwater Treatment System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90953-59A3-48C2-958C-01D3B62F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06735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EDB Plume – 2015 vs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383030"/>
            <a:ext cx="8206740" cy="5398770"/>
          </a:xfrm>
          <a:noFill/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66102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9101F-6B21-4CB5-B39E-5609560C4A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A92A1-61A1-4452-908B-CA1D2DCFC9C8}"/>
              </a:ext>
            </a:extLst>
          </p:cNvPr>
          <p:cNvSpPr txBox="1"/>
          <p:nvPr/>
        </p:nvSpPr>
        <p:spPr>
          <a:xfrm>
            <a:off x="152400" y="6096000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Plume maps are based on actual measurements and not simulations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E20D3-8627-41CD-87BD-9AC9679C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UNCLASSIFIED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7C16A23-5E4D-A92B-D405-7A286CE56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" y="247867"/>
            <a:ext cx="9144000" cy="58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50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A7AC-CAC2-4ED1-B858-4F697A98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Interim Measure EDB Plume Capture Assessment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0B7B3F-D57E-46C4-B300-51A4660D38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608" y="1564452"/>
            <a:ext cx="4319382" cy="459587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EE171-4C9B-4B69-8014-49B90045E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581400" cy="4525963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+mj-lt"/>
              </a:rPr>
              <a:t>Performed semiannually  Quarter 2 (Q2)/Quarter 4 (Q4)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EPA Systematic Approach for Evaluation of Capture Zones at Pump and Treat Systems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Per EPA guidance, the most effective tool to determine the success of a remediation technology is directly measured monitoring data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/>
              <a:t>Modeling is a predictive tool that is utilized as a second line of evidence.</a:t>
            </a:r>
          </a:p>
          <a:p>
            <a:endParaRPr lang="en-US" sz="1800" dirty="0">
              <a:latin typeface="+mj-lt"/>
            </a:endParaRPr>
          </a:p>
          <a:p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73C2-5AC4-45D3-81E2-B63D989E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6AB75-3E31-4DDA-A2F9-1D4B51F3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92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69101F-6B21-4CB5-B39E-5609560C4A4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1335D2-3892-4A1B-A0DD-FD36881F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C57D0F-12FB-481D-B711-6DB8F43AEDF0}"/>
              </a:ext>
            </a:extLst>
          </p:cNvPr>
          <p:cNvSpPr txBox="1">
            <a:spLocks/>
          </p:cNvSpPr>
          <p:nvPr/>
        </p:nvSpPr>
        <p:spPr>
          <a:xfrm>
            <a:off x="457200" y="5467864"/>
            <a:ext cx="8229600" cy="8884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600" dirty="0"/>
              <a:t>Pump and treat interim measure has achieved an estimated 96% reduction in the interim measure operational area of the dissolved EDB mass since 2015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C05372-81FB-4035-9AB5-D03E080C0A48}"/>
              </a:ext>
            </a:extLst>
          </p:cNvPr>
          <p:cNvSpPr txBox="1">
            <a:spLocks/>
          </p:cNvSpPr>
          <p:nvPr/>
        </p:nvSpPr>
        <p:spPr>
          <a:xfrm>
            <a:off x="76200" y="2057400"/>
            <a:ext cx="22860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rgbClr val="0F0F89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EDB Mass in Groundwater vs. Time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Status Update: EDB Interim Measure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8F0527C-EBE0-42B9-960D-4D11F074F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972042"/>
              </p:ext>
            </p:extLst>
          </p:nvPr>
        </p:nvGraphicFramePr>
        <p:xfrm>
          <a:off x="2514600" y="1401445"/>
          <a:ext cx="5501640" cy="4055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8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Status update:</a:t>
            </a:r>
            <a:br>
              <a:rPr lang="en-US" dirty="0"/>
            </a:br>
            <a:r>
              <a:rPr lang="en-US" dirty="0"/>
              <a:t>EDB Interim Measure</a:t>
            </a:r>
            <a:r>
              <a:rPr lang="en-US" sz="3600" i="1" dirty="0">
                <a:solidFill>
                  <a:srgbClr val="0F0F89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9085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dirty="0"/>
          </a:p>
          <a:p>
            <a:pPr marL="400050" lvl="1" indent="0">
              <a:spcBef>
                <a:spcPts val="0"/>
              </a:spcBef>
              <a:buNone/>
            </a:pPr>
            <a:r>
              <a:rPr lang="en-US" sz="2400" dirty="0"/>
              <a:t>Over 1.5 billion gallons of groundwater have been treated, to date, using granular activated carbon to remove EDB to levels at, or below, federal drinking water standards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1" y="2819401"/>
            <a:ext cx="3089735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7536B-F3E5-4AF1-B061-300FD844FB9F}"/>
              </a:ext>
            </a:extLst>
          </p:cNvPr>
          <p:cNvSpPr txBox="1"/>
          <p:nvPr/>
        </p:nvSpPr>
        <p:spPr>
          <a:xfrm>
            <a:off x="838200" y="5562600"/>
            <a:ext cx="3619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Groundwater Treatment System (GWTS) on Kirtland AFB</a:t>
            </a:r>
          </a:p>
        </p:txBody>
      </p:sp>
      <p:pic>
        <p:nvPicPr>
          <p:cNvPr id="9" name="Picture 8" descr="A picture containing indoor, kitchen, building, room&#10;&#10;Description automatically generated">
            <a:extLst>
              <a:ext uri="{FF2B5EF4-FFF2-40B4-BE49-F238E27FC236}">
                <a16:creationId xmlns:a16="http://schemas.microsoft.com/office/drawing/2014/main" id="{1F00CCFA-27B0-407E-800B-5AD1E53FFC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20" y="2819400"/>
            <a:ext cx="3321380" cy="190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37B4E5-7664-4725-ACDE-02EB1B93460C}"/>
              </a:ext>
            </a:extLst>
          </p:cNvPr>
          <p:cNvSpPr txBox="1"/>
          <p:nvPr/>
        </p:nvSpPr>
        <p:spPr>
          <a:xfrm>
            <a:off x="4915132" y="4836062"/>
            <a:ext cx="3619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Groundwater is treated in much the same way that a filter removes dissolved contaminants in a pitcher of drinking water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2EBA4-5EBB-4ACB-8FDD-871C3980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404850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6248400" cy="944562"/>
          </a:xfrm>
        </p:spPr>
        <p:txBody>
          <a:bodyPr>
            <a:noAutofit/>
          </a:bodyPr>
          <a:lstStyle/>
          <a:p>
            <a:r>
              <a:rPr lang="en-US" sz="3200" dirty="0"/>
              <a:t>Treated Groundwater Discharge Locations</a:t>
            </a:r>
            <a:endParaRPr lang="en-US" sz="3200" dirty="0">
              <a:solidFill>
                <a:srgbClr val="0F0F8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7EA3A-E492-42EF-BDBC-A79FB441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7807"/>
            <a:ext cx="7026843" cy="49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31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9"/>
            <a:ext cx="6040244" cy="94456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EDB Plume and Monitoring Network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69101F-6B21-4CB5-B39E-5609560C4A4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63F6405-2EE4-6D2E-FA8A-71579F860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799"/>
            <a:ext cx="8915400" cy="49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7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Benzene Plume Stability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66102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9101F-6B21-4CB5-B39E-5609560C4A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A92A1-61A1-4452-908B-CA1D2DCFC9C8}"/>
              </a:ext>
            </a:extLst>
          </p:cNvPr>
          <p:cNvSpPr txBox="1"/>
          <p:nvPr/>
        </p:nvSpPr>
        <p:spPr>
          <a:xfrm>
            <a:off x="152400" y="6096000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Plume maps are based on actual measurements and not simulations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E20D3-8627-41CD-87BD-9AC9679C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UNCLASSIFIED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E443AF-DC9E-427D-B6BC-5B19544F9D9C}"/>
              </a:ext>
            </a:extLst>
          </p:cNvPr>
          <p:cNvSpPr txBox="1">
            <a:spLocks/>
          </p:cNvSpPr>
          <p:nvPr/>
        </p:nvSpPr>
        <p:spPr>
          <a:xfrm>
            <a:off x="5867400" y="1447800"/>
            <a:ext cx="2666999" cy="458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Benzene plume located south of Ridgecrest Dr 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Benzene plume has been stable and does not threaten drinking water wells (no current complete exposure pathway)</a:t>
            </a:r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882F7117-009E-E647-0E33-FFC8ACC39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41437"/>
            <a:ext cx="5715000" cy="4754563"/>
          </a:xfrm>
        </p:spPr>
      </p:pic>
    </p:spTree>
    <p:extLst>
      <p:ext uri="{BB962C8B-B14F-4D97-AF65-F5344CB8AC3E}">
        <p14:creationId xmlns:p14="http://schemas.microsoft.com/office/powerpoint/2010/main" val="2590488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0D47805970054B93E6EA2F82A4A31A" ma:contentTypeVersion="9" ma:contentTypeDescription="Create a new document." ma:contentTypeScope="" ma:versionID="9366a540298692d81447ab95d2d5ee8c">
  <xsd:schema xmlns:xsd="http://www.w3.org/2001/XMLSchema" xmlns:xs="http://www.w3.org/2001/XMLSchema" xmlns:p="http://schemas.microsoft.com/office/2006/metadata/properties" xmlns:ns3="56411a6b-4f62-4b55-8f94-03c8a7baadb7" targetNamespace="http://schemas.microsoft.com/office/2006/metadata/properties" ma:root="true" ma:fieldsID="da3f55c44c9b2dfc71b7e1aa0229c1b9" ns3:_="">
    <xsd:import namespace="56411a6b-4f62-4b55-8f94-03c8a7baad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11a6b-4f62-4b55-8f94-03c8a7baad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667F85-E741-480C-B35D-5640EEE128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411a6b-4f62-4b55-8f94-03c8a7baad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352D34-7720-4247-AF86-6AB349750A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5AD8D0-C4D1-4EB1-BEA9-3BA89153E551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56411a6b-4f62-4b55-8f94-03c8a7baadb7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24334</TotalTime>
  <Words>957</Words>
  <Application>Microsoft Office PowerPoint</Application>
  <PresentationFormat>On-screen Show (4:3)</PresentationFormat>
  <Paragraphs>170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Times New Roman</vt:lpstr>
      <vt:lpstr>Wingdings</vt:lpstr>
      <vt:lpstr>Office Theme</vt:lpstr>
      <vt:lpstr>  Kirtland Air Force Base Bulk Fuels Facility Leak Cleanup  Public Meeting November 2, 2022 (6:00—8:00 PM)  </vt:lpstr>
      <vt:lpstr>Discussion Topics</vt:lpstr>
      <vt:lpstr>EDB Plume – 2015 vs 2021</vt:lpstr>
      <vt:lpstr>Interim Measure EDB Plume Capture Assessment</vt:lpstr>
      <vt:lpstr>Status Update: EDB Interim Measure</vt:lpstr>
      <vt:lpstr>Status update: EDB Interim Measure </vt:lpstr>
      <vt:lpstr>Treated Groundwater Discharge Locations</vt:lpstr>
      <vt:lpstr>EDB Plume and Monitoring Network </vt:lpstr>
      <vt:lpstr>Benzene Plume Stability</vt:lpstr>
      <vt:lpstr>Benzene Plume and Monitoring Network </vt:lpstr>
      <vt:lpstr>Groundwater Monitoring Activities</vt:lpstr>
      <vt:lpstr>Groundwater Treatment System  Activities</vt:lpstr>
      <vt:lpstr>Soil Vapor Sampling Activities</vt:lpstr>
      <vt:lpstr>Well Maintenance Activities</vt:lpstr>
      <vt:lpstr>Shallow Soil Vapor Monitoring Well Installation and Sampling</vt:lpstr>
      <vt:lpstr>Soil Vapor Monitoring Points</vt:lpstr>
      <vt:lpstr>Upcoming Activities </vt:lpstr>
      <vt:lpstr>Community Outreach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Kirtland Air Force Base Bulk Fuels Facility Leak Cleanup</dc:title>
  <dc:creator>Lori Dotson</dc:creator>
  <cp:lastModifiedBy>WORTMAN, RYAN J GS-13 USAF AFCEC AFCEC/CZO</cp:lastModifiedBy>
  <cp:revision>522</cp:revision>
  <cp:lastPrinted>2021-10-25T15:44:36Z</cp:lastPrinted>
  <dcterms:created xsi:type="dcterms:W3CDTF">2020-06-24T21:07:42Z</dcterms:created>
  <dcterms:modified xsi:type="dcterms:W3CDTF">2022-10-31T18:04:52Z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0x010100BD0D47805970054B93E6EA2F82A4A31A</vt:lpwstr>
  </property>
</Properties>
</file>