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drawings/drawing3.xml" ContentType="application/vnd.openxmlformats-officedocument.drawingml.chartshapes+xml"/>
  <Override PartName="/ppt/charts/chart10.xml" ContentType="application/vnd.openxmlformats-officedocument.drawingml.chart+xml"/>
  <Override PartName="/ppt/theme/themeOverride8.xml" ContentType="application/vnd.openxmlformats-officedocument.themeOverride+xml"/>
  <Override PartName="/ppt/drawings/drawing4.xml" ContentType="application/vnd.openxmlformats-officedocument.drawingml.chartshapes+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26"/>
  </p:notesMasterIdLst>
  <p:handoutMasterIdLst>
    <p:handoutMasterId r:id="rId27"/>
  </p:handoutMasterIdLst>
  <p:sldIdLst>
    <p:sldId id="258" r:id="rId5"/>
    <p:sldId id="261" r:id="rId6"/>
    <p:sldId id="263" r:id="rId7"/>
    <p:sldId id="278" r:id="rId8"/>
    <p:sldId id="265" r:id="rId9"/>
    <p:sldId id="264" r:id="rId10"/>
    <p:sldId id="266" r:id="rId11"/>
    <p:sldId id="279" r:id="rId12"/>
    <p:sldId id="267" r:id="rId13"/>
    <p:sldId id="268" r:id="rId14"/>
    <p:sldId id="269" r:id="rId15"/>
    <p:sldId id="270" r:id="rId16"/>
    <p:sldId id="271" r:id="rId17"/>
    <p:sldId id="272" r:id="rId18"/>
    <p:sldId id="273" r:id="rId19"/>
    <p:sldId id="274" r:id="rId20"/>
    <p:sldId id="284" r:id="rId21"/>
    <p:sldId id="282" r:id="rId22"/>
    <p:sldId id="281" r:id="rId23"/>
    <p:sldId id="277" r:id="rId24"/>
    <p:sldId id="27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DDA"/>
    <a:srgbClr val="EDEDF0"/>
    <a:srgbClr val="293282"/>
    <a:srgbClr val="085196"/>
    <a:srgbClr val="C25435"/>
    <a:srgbClr val="CF7D52"/>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118" autoAdjust="0"/>
  </p:normalViewPr>
  <p:slideViewPr>
    <p:cSldViewPr snapToGrid="0">
      <p:cViewPr varScale="1">
        <p:scale>
          <a:sx n="71" d="100"/>
          <a:sy n="71" d="100"/>
        </p:scale>
        <p:origin x="420"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20"/>
      <c:rotY val="0"/>
      <c:depthPercent val="80"/>
      <c:rAngAx val="0"/>
      <c:perspective val="10"/>
    </c:view3D>
    <c:floor>
      <c:thickness val="0"/>
    </c:floor>
    <c:sideWall>
      <c:thickness val="0"/>
      <c:spPr>
        <a:noFill/>
      </c:spPr>
    </c:sideWall>
    <c:backWall>
      <c:thickness val="0"/>
      <c:spPr>
        <a:noFill/>
        <a:ln w="25400">
          <a:noFill/>
        </a:ln>
      </c:spPr>
    </c:backWall>
    <c:plotArea>
      <c:layout>
        <c:manualLayout>
          <c:layoutTarget val="inner"/>
          <c:xMode val="edge"/>
          <c:yMode val="edge"/>
          <c:x val="4.1876202974628171E-2"/>
          <c:y val="9.9206349206349201E-3"/>
          <c:w val="0.95812379702537187"/>
          <c:h val="0.73722753405824271"/>
        </c:manualLayout>
      </c:layout>
      <c:bar3DChart>
        <c:barDir val="col"/>
        <c:grouping val="percentStacked"/>
        <c:varyColors val="0"/>
        <c:ser>
          <c:idx val="0"/>
          <c:order val="0"/>
          <c:tx>
            <c:strRef>
              <c:f>Sheet1!$C$1</c:f>
              <c:strCache>
                <c:ptCount val="1"/>
                <c:pt idx="0">
                  <c:v>Not Hispanic/Latino</c:v>
                </c:pt>
              </c:strCache>
            </c:strRef>
          </c:tx>
          <c:spPr>
            <a:solidFill>
              <a:srgbClr val="0070C0"/>
            </a:solidFill>
            <a:scene3d>
              <a:camera prst="orthographicFront"/>
              <a:lightRig rig="threePt" dir="t"/>
            </a:scene3d>
            <a:sp3d prstMaterial="softEdge"/>
          </c:spPr>
          <c:invertIfNegative val="0"/>
          <c:dLbls>
            <c:dLbl>
              <c:idx val="0"/>
              <c:layout>
                <c:manualLayout>
                  <c:x val="-1.0185068640268645E-16"/>
                  <c:y val="1.2110520418623502E-2"/>
                </c:manualLayout>
              </c:layout>
              <c:tx>
                <c:rich>
                  <a:bodyPr/>
                  <a:lstStyle/>
                  <a:p>
                    <a:r>
                      <a:rPr lang="en-US" dirty="0"/>
                      <a:t>1,308</a:t>
                    </a:r>
                  </a:p>
                  <a:p>
                    <a:r>
                      <a:rPr lang="en-US" dirty="0"/>
                      <a:t>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9A-470F-AFB3-3899F23F2437}"/>
                </c:ext>
              </c:extLst>
            </c:dLbl>
            <c:dLbl>
              <c:idx val="1"/>
              <c:layout>
                <c:manualLayout>
                  <c:x val="0"/>
                  <c:y val="7.2663122511741011E-3"/>
                </c:manualLayout>
              </c:layout>
              <c:tx>
                <c:rich>
                  <a:bodyPr/>
                  <a:lstStyle/>
                  <a:p>
                    <a:r>
                      <a:rPr lang="en-US" dirty="0"/>
                      <a:t>1,254</a:t>
                    </a:r>
                  </a:p>
                  <a:p>
                    <a:r>
                      <a:rPr lang="en-US" dirty="0"/>
                      <a:t>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19A-470F-AFB3-3899F23F2437}"/>
                </c:ext>
              </c:extLst>
            </c:dLbl>
            <c:dLbl>
              <c:idx val="2"/>
              <c:layout>
                <c:manualLayout>
                  <c:x val="2.0833335611694613E-3"/>
                  <c:y val="1.2110520418623502E-2"/>
                </c:manualLayout>
              </c:layout>
              <c:tx>
                <c:rich>
                  <a:bodyPr/>
                  <a:lstStyle/>
                  <a:p>
                    <a:r>
                      <a:rPr lang="en-US" dirty="0"/>
                      <a:t>1284</a:t>
                    </a:r>
                  </a:p>
                  <a:p>
                    <a:r>
                      <a:rPr lang="en-US" dirty="0"/>
                      <a:t>77%</a:t>
                    </a:r>
                  </a:p>
                </c:rich>
              </c:tx>
              <c:showLegendKey val="0"/>
              <c:showVal val="1"/>
              <c:showCatName val="0"/>
              <c:showSerName val="0"/>
              <c:showPercent val="0"/>
              <c:showBubbleSize val="0"/>
              <c:extLst>
                <c:ext xmlns:c15="http://schemas.microsoft.com/office/drawing/2012/chart" uri="{CE6537A1-D6FC-4f65-9D91-7224C49458BB}">
                  <c15:layout>
                    <c:manualLayout>
                      <c:w val="3.8888893141829958E-2"/>
                      <c:h val="6.5735904832288361E-2"/>
                    </c:manualLayout>
                  </c15:layout>
                  <c15:showDataLabelsRange val="0"/>
                </c:ext>
                <c:ext xmlns:c16="http://schemas.microsoft.com/office/drawing/2014/chart" uri="{C3380CC4-5D6E-409C-BE32-E72D297353CC}">
                  <c16:uniqueId val="{00000002-819A-470F-AFB3-3899F23F2437}"/>
                </c:ext>
              </c:extLst>
            </c:dLbl>
            <c:dLbl>
              <c:idx val="3"/>
              <c:layout>
                <c:manualLayout>
                  <c:x val="2.7778327622300803E-3"/>
                  <c:y val="1.2110520418623415E-2"/>
                </c:manualLayout>
              </c:layout>
              <c:tx>
                <c:rich>
                  <a:bodyPr/>
                  <a:lstStyle/>
                  <a:p>
                    <a:fld id="{BDDFB9BA-56CC-4780-BFEC-C38F78B711F0}" type="VALUE">
                      <a:rPr lang="en-US" smtClean="0"/>
                      <a:pPr/>
                      <a:t>[VALUE]</a:t>
                    </a:fld>
                    <a:endParaRPr lang="en-US" dirty="0"/>
                  </a:p>
                  <a:p>
                    <a:r>
                      <a:rPr lang="en-US" dirty="0"/>
                      <a:t>76%</a:t>
                    </a:r>
                  </a:p>
                </c:rich>
              </c:tx>
              <c:showLegendKey val="0"/>
              <c:showVal val="1"/>
              <c:showCatName val="0"/>
              <c:showSerName val="0"/>
              <c:showPercent val="0"/>
              <c:showBubbleSize val="0"/>
              <c:extLst>
                <c:ext xmlns:c15="http://schemas.microsoft.com/office/drawing/2012/chart" uri="{CE6537A1-D6FC-4f65-9D91-7224C49458BB}">
                  <c15:layout>
                    <c:manualLayout>
                      <c:w val="6.9444452038982071E-2"/>
                      <c:h val="8.9787398383674638E-2"/>
                    </c:manualLayout>
                  </c15:layout>
                  <c15:dlblFieldTable/>
                  <c15:showDataLabelsRange val="0"/>
                </c:ext>
                <c:ext xmlns:c16="http://schemas.microsoft.com/office/drawing/2014/chart" uri="{C3380CC4-5D6E-409C-BE32-E72D297353CC}">
                  <c16:uniqueId val="{00000003-819A-470F-AFB3-3899F23F2437}"/>
                </c:ext>
              </c:extLst>
            </c:dLbl>
            <c:dLbl>
              <c:idx val="4"/>
              <c:layout>
                <c:manualLayout>
                  <c:x val="-1.0185068640268645E-16"/>
                  <c:y val="1.6954728586072901E-2"/>
                </c:manualLayout>
              </c:layout>
              <c:tx>
                <c:rich>
                  <a:bodyPr/>
                  <a:lstStyle/>
                  <a:p>
                    <a:fld id="{10767362-DD86-4BE3-9A6C-8F331FA775A4}" type="VALUE">
                      <a:rPr lang="en-US" smtClean="0"/>
                      <a:pPr/>
                      <a:t>[VALUE]</a:t>
                    </a:fld>
                    <a:endParaRPr lang="en-US" dirty="0"/>
                  </a:p>
                  <a:p>
                    <a:r>
                      <a:rPr lang="en-US" dirty="0"/>
                      <a:t>77%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19A-470F-AFB3-3899F23F2437}"/>
                </c:ext>
              </c:extLst>
            </c:dLbl>
            <c:dLbl>
              <c:idx val="5"/>
              <c:layout>
                <c:manualLayout>
                  <c:x val="1.0185068640268645E-16"/>
                  <c:y val="1.6954728586072901E-2"/>
                </c:manualLayout>
              </c:layout>
              <c:tx>
                <c:rich>
                  <a:bodyPr/>
                  <a:lstStyle/>
                  <a:p>
                    <a:r>
                      <a:rPr lang="en-US" dirty="0"/>
                      <a:t>1430</a:t>
                    </a:r>
                  </a:p>
                  <a:p>
                    <a:r>
                      <a:rPr lang="en-US" dirty="0"/>
                      <a:t>77%</a:t>
                    </a:r>
                  </a:p>
                </c:rich>
              </c:tx>
              <c:showLegendKey val="0"/>
              <c:showVal val="1"/>
              <c:showCatName val="0"/>
              <c:showSerName val="0"/>
              <c:showPercent val="0"/>
              <c:showBubbleSize val="0"/>
              <c:extLst>
                <c:ext xmlns:c15="http://schemas.microsoft.com/office/drawing/2012/chart" uri="{CE6537A1-D6FC-4f65-9D91-7224C49458BB}">
                  <c15:layout>
                    <c:manualLayout>
                      <c:w val="6.5277784916643142E-2"/>
                      <c:h val="7.7676877965051142E-2"/>
                    </c:manualLayout>
                  </c15:layout>
                  <c15:showDataLabelsRange val="0"/>
                </c:ext>
                <c:ext xmlns:c16="http://schemas.microsoft.com/office/drawing/2014/chart" uri="{C3380CC4-5D6E-409C-BE32-E72D297353CC}">
                  <c16:uniqueId val="{00000005-819A-470F-AFB3-3899F23F2437}"/>
                </c:ext>
              </c:extLst>
            </c:dLbl>
            <c:dLbl>
              <c:idx val="6"/>
              <c:layout>
                <c:manualLayout>
                  <c:x val="0"/>
                  <c:y val="2.1798936753522302E-2"/>
                </c:manualLayout>
              </c:layout>
              <c:tx>
                <c:rich>
                  <a:bodyPr/>
                  <a:lstStyle/>
                  <a:p>
                    <a:fld id="{98C33097-C514-4B61-AA7C-E1EDFDA504D1}" type="VALUE">
                      <a:rPr lang="en-US" smtClean="0"/>
                      <a:pPr/>
                      <a:t>[VALUE]</a:t>
                    </a:fld>
                    <a:endParaRPr lang="en-US" dirty="0"/>
                  </a:p>
                  <a:p>
                    <a:r>
                      <a:rPr lang="en-US" dirty="0"/>
                      <a:t>77%</a:t>
                    </a:r>
                  </a:p>
                </c:rich>
              </c:tx>
              <c:showLegendKey val="0"/>
              <c:showVal val="1"/>
              <c:showCatName val="0"/>
              <c:showSerName val="0"/>
              <c:showPercent val="0"/>
              <c:showBubbleSize val="0"/>
              <c:extLst>
                <c:ext xmlns:c15="http://schemas.microsoft.com/office/drawing/2012/chart" uri="{CE6537A1-D6FC-4f65-9D91-7224C49458BB}">
                  <c15:layout>
                    <c:manualLayout>
                      <c:w val="6.1111117794304219E-2"/>
                      <c:h val="0.11400843922092165"/>
                    </c:manualLayout>
                  </c15:layout>
                  <c15:dlblFieldTable/>
                  <c15:showDataLabelsRange val="0"/>
                </c:ext>
                <c:ext xmlns:c16="http://schemas.microsoft.com/office/drawing/2014/chart" uri="{C3380CC4-5D6E-409C-BE32-E72D297353CC}">
                  <c16:uniqueId val="{00000006-819A-470F-AFB3-3899F23F2437}"/>
                </c:ext>
              </c:extLst>
            </c:dLbl>
            <c:numFmt formatCode="General" sourceLinked="0"/>
            <c:spPr>
              <a:ln>
                <a:noFill/>
              </a:ln>
            </c:spPr>
            <c:txPr>
              <a:bodyPr/>
              <a:lstStyle/>
              <a:p>
                <a:pPr>
                  <a:defRPr sz="1050" b="0">
                    <a:solidFill>
                      <a:schemeClr val="tx1"/>
                    </a:solidFill>
                    <a:effectLst/>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Team Kirtland 2016</c:v>
                </c:pt>
                <c:pt idx="1">
                  <c:v>Team Kirtland 2017</c:v>
                </c:pt>
                <c:pt idx="2">
                  <c:v>Team Kirtland 2018</c:v>
                </c:pt>
                <c:pt idx="3">
                  <c:v>Team Kirtland 2019</c:v>
                </c:pt>
                <c:pt idx="4">
                  <c:v>Team Kirtland 2020</c:v>
                </c:pt>
                <c:pt idx="5">
                  <c:v>Team Kirtland 2021</c:v>
                </c:pt>
                <c:pt idx="6">
                  <c:v>Team Kirtland 2022</c:v>
                </c:pt>
              </c:strCache>
            </c:strRef>
          </c:cat>
          <c:val>
            <c:numRef>
              <c:f>Sheet1!$C$2:$C$8</c:f>
              <c:numCache>
                <c:formatCode>General</c:formatCode>
                <c:ptCount val="7"/>
                <c:pt idx="0">
                  <c:v>1308</c:v>
                </c:pt>
                <c:pt idx="1">
                  <c:v>1254</c:v>
                </c:pt>
                <c:pt idx="2">
                  <c:v>1284</c:v>
                </c:pt>
                <c:pt idx="3">
                  <c:v>1310</c:v>
                </c:pt>
                <c:pt idx="4">
                  <c:v>1449</c:v>
                </c:pt>
                <c:pt idx="5">
                  <c:v>1430</c:v>
                </c:pt>
                <c:pt idx="6">
                  <c:v>1332</c:v>
                </c:pt>
              </c:numCache>
            </c:numRef>
          </c:val>
          <c:extLst>
            <c:ext xmlns:c16="http://schemas.microsoft.com/office/drawing/2014/chart" uri="{C3380CC4-5D6E-409C-BE32-E72D297353CC}">
              <c16:uniqueId val="{00000009-819A-470F-AFB3-3899F23F2437}"/>
            </c:ext>
          </c:extLst>
        </c:ser>
        <c:ser>
          <c:idx val="1"/>
          <c:order val="1"/>
          <c:tx>
            <c:strRef>
              <c:f>Sheet1!$D$1</c:f>
              <c:strCache>
                <c:ptCount val="1"/>
                <c:pt idx="0">
                  <c:v>Hispanic/Latino</c:v>
                </c:pt>
              </c:strCache>
            </c:strRef>
          </c:tx>
          <c:spPr>
            <a:solidFill>
              <a:schemeClr val="accent1"/>
            </a:solidFill>
            <a:ln>
              <a:noFill/>
            </a:ln>
            <a:scene3d>
              <a:camera prst="orthographicFront"/>
              <a:lightRig rig="threePt" dir="t"/>
            </a:scene3d>
            <a:sp3d prstMaterial="softEdge">
              <a:bevelT w="139700" prst="cross"/>
            </a:sp3d>
          </c:spPr>
          <c:invertIfNegative val="0"/>
          <c:dPt>
            <c:idx val="0"/>
            <c:invertIfNegative val="0"/>
            <c:bubble3D val="0"/>
            <c:extLst>
              <c:ext xmlns:c16="http://schemas.microsoft.com/office/drawing/2014/chart" uri="{C3380CC4-5D6E-409C-BE32-E72D297353CC}">
                <c16:uniqueId val="{0000000B-819A-470F-AFB3-3899F23F2437}"/>
              </c:ext>
            </c:extLst>
          </c:dPt>
          <c:dLbls>
            <c:dLbl>
              <c:idx val="0"/>
              <c:layout>
                <c:manualLayout>
                  <c:x val="-1.0185068640268645E-16"/>
                  <c:y val="-2.4221040837247225E-3"/>
                </c:manualLayout>
              </c:layout>
              <c:tx>
                <c:rich>
                  <a:bodyPr/>
                  <a:lstStyle/>
                  <a:p>
                    <a:r>
                      <a:rPr lang="en-US" dirty="0"/>
                      <a:t>372</a:t>
                    </a:r>
                  </a:p>
                  <a:p>
                    <a:r>
                      <a:rPr lang="en-US" dirty="0"/>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19A-470F-AFB3-3899F23F2437}"/>
                </c:ext>
              </c:extLst>
            </c:dLbl>
            <c:dLbl>
              <c:idx val="1"/>
              <c:layout>
                <c:manualLayout>
                  <c:x val="1.3888890407795396E-3"/>
                  <c:y val="-7.2663122511741011E-3"/>
                </c:manualLayout>
              </c:layout>
              <c:tx>
                <c:rich>
                  <a:bodyPr/>
                  <a:lstStyle/>
                  <a:p>
                    <a:r>
                      <a:rPr lang="en-US" dirty="0"/>
                      <a:t>381</a:t>
                    </a:r>
                  </a:p>
                  <a:p>
                    <a:r>
                      <a:rPr lang="en-US" dirty="0"/>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19A-470F-AFB3-3899F23F2437}"/>
                </c:ext>
              </c:extLst>
            </c:dLbl>
            <c:dLbl>
              <c:idx val="2"/>
              <c:layout>
                <c:manualLayout>
                  <c:x val="-1.0185068640268645E-16"/>
                  <c:y val="-1.2110520418623502E-2"/>
                </c:manualLayout>
              </c:layout>
              <c:tx>
                <c:rich>
                  <a:bodyPr/>
                  <a:lstStyle/>
                  <a:p>
                    <a:r>
                      <a:rPr lang="en-US" dirty="0"/>
                      <a:t>393</a:t>
                    </a:r>
                  </a:p>
                  <a:p>
                    <a:r>
                      <a:rPr lang="en-US" dirty="0"/>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819A-470F-AFB3-3899F23F2437}"/>
                </c:ext>
              </c:extLst>
            </c:dLbl>
            <c:dLbl>
              <c:idx val="3"/>
              <c:layout>
                <c:manualLayout>
                  <c:x val="-2.7777780815592826E-3"/>
                  <c:y val="-1.2110520418623502E-2"/>
                </c:manualLayout>
              </c:layout>
              <c:tx>
                <c:rich>
                  <a:bodyPr/>
                  <a:lstStyle/>
                  <a:p>
                    <a:fld id="{89CD6793-CBD5-4CF3-ACE1-4D9FCF5CC7C5}" type="VALUE">
                      <a:rPr lang="en-US" smtClean="0"/>
                      <a:pPr/>
                      <a:t>[VALUE]</a:t>
                    </a:fld>
                    <a:endParaRPr lang="en-US" dirty="0"/>
                  </a:p>
                  <a:p>
                    <a:r>
                      <a:rPr lang="en-US" dirty="0"/>
                      <a:t>24%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19A-470F-AFB3-3899F23F2437}"/>
                </c:ext>
              </c:extLst>
            </c:dLbl>
            <c:dLbl>
              <c:idx val="4"/>
              <c:layout>
                <c:manualLayout>
                  <c:x val="-2.4325243255166585E-3"/>
                  <c:y val="-1.2110520418623612E-3"/>
                </c:manualLayout>
              </c:layout>
              <c:tx>
                <c:rich>
                  <a:bodyPr wrap="square" lIns="38100" tIns="19050" rIns="38100" bIns="19050" anchor="ctr">
                    <a:noAutofit/>
                  </a:bodyPr>
                  <a:lstStyle/>
                  <a:p>
                    <a:pPr>
                      <a:defRPr/>
                    </a:pPr>
                    <a:r>
                      <a:rPr lang="en-US" dirty="0"/>
                      <a:t>438</a:t>
                    </a:r>
                  </a:p>
                  <a:p>
                    <a:pPr>
                      <a:defRPr/>
                    </a:pPr>
                    <a:r>
                      <a:rPr lang="en-US" dirty="0"/>
                      <a:t>23%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7634848822708751E-2"/>
                      <c:h val="0.12144429875795647"/>
                    </c:manualLayout>
                  </c15:layout>
                  <c15:showDataLabelsRange val="0"/>
                </c:ext>
                <c:ext xmlns:c16="http://schemas.microsoft.com/office/drawing/2014/chart" uri="{C3380CC4-5D6E-409C-BE32-E72D297353CC}">
                  <c16:uniqueId val="{0000000E-819A-470F-AFB3-3899F23F2437}"/>
                </c:ext>
              </c:extLst>
            </c:dLbl>
            <c:dLbl>
              <c:idx val="5"/>
              <c:layout>
                <c:manualLayout>
                  <c:x val="0"/>
                  <c:y val="-1.4532529143919719E-2"/>
                </c:manualLayout>
              </c:layout>
              <c:tx>
                <c:rich>
                  <a:bodyPr wrap="square" lIns="38100" tIns="19050" rIns="38100" bIns="19050" anchor="ctr">
                    <a:noAutofit/>
                  </a:bodyPr>
                  <a:lstStyle/>
                  <a:p>
                    <a:pPr>
                      <a:defRPr/>
                    </a:pPr>
                    <a:r>
                      <a:rPr lang="en-US" dirty="0"/>
                      <a:t>436</a:t>
                    </a:r>
                  </a:p>
                  <a:p>
                    <a:pPr>
                      <a:defRPr/>
                    </a:pPr>
                    <a:r>
                      <a:rPr lang="en-US" dirty="0"/>
                      <a:t>23%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4.5388893852678677E-2"/>
                      <c:h val="8.9581614894986519E-2"/>
                    </c:manualLayout>
                  </c15:layout>
                  <c15:showDataLabelsRange val="0"/>
                </c:ext>
                <c:ext xmlns:c16="http://schemas.microsoft.com/office/drawing/2014/chart" uri="{C3380CC4-5D6E-409C-BE32-E72D297353CC}">
                  <c16:uniqueId val="{0000000F-819A-470F-AFB3-3899F23F2437}"/>
                </c:ext>
              </c:extLst>
            </c:dLbl>
            <c:dLbl>
              <c:idx val="6"/>
              <c:layout>
                <c:manualLayout>
                  <c:x val="0"/>
                  <c:y val="-1.2110425060195008E-2"/>
                </c:manualLayout>
              </c:layout>
              <c:tx>
                <c:rich>
                  <a:bodyPr wrap="square" lIns="38100" tIns="19050" rIns="38100" bIns="19050" anchor="ctr">
                    <a:noAutofit/>
                  </a:bodyPr>
                  <a:lstStyle/>
                  <a:p>
                    <a:pPr>
                      <a:defRPr/>
                    </a:pPr>
                    <a:r>
                      <a:rPr lang="en-US" dirty="0"/>
                      <a:t>409</a:t>
                    </a:r>
                  </a:p>
                  <a:p>
                    <a:pPr>
                      <a:defRPr/>
                    </a:pPr>
                    <a:r>
                      <a:rPr lang="en-US" dirty="0"/>
                      <a:t>23%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4.5388893852678677E-2"/>
                      <c:h val="9.6847927146160626E-2"/>
                    </c:manualLayout>
                  </c15:layout>
                  <c15:showDataLabelsRange val="0"/>
                </c:ext>
                <c:ext xmlns:c16="http://schemas.microsoft.com/office/drawing/2014/chart" uri="{C3380CC4-5D6E-409C-BE32-E72D297353CC}">
                  <c16:uniqueId val="{00000010-819A-470F-AFB3-3899F23F243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Team Kirtland 2016</c:v>
                </c:pt>
                <c:pt idx="1">
                  <c:v>Team Kirtland 2017</c:v>
                </c:pt>
                <c:pt idx="2">
                  <c:v>Team Kirtland 2018</c:v>
                </c:pt>
                <c:pt idx="3">
                  <c:v>Team Kirtland 2019</c:v>
                </c:pt>
                <c:pt idx="4">
                  <c:v>Team Kirtland 2020</c:v>
                </c:pt>
                <c:pt idx="5">
                  <c:v>Team Kirtland 2021</c:v>
                </c:pt>
                <c:pt idx="6">
                  <c:v>Team Kirtland 2022</c:v>
                </c:pt>
              </c:strCache>
            </c:strRef>
          </c:cat>
          <c:val>
            <c:numRef>
              <c:f>Sheet1!$D$2:$D$8</c:f>
              <c:numCache>
                <c:formatCode>General</c:formatCode>
                <c:ptCount val="7"/>
                <c:pt idx="0">
                  <c:v>372</c:v>
                </c:pt>
                <c:pt idx="1">
                  <c:v>381</c:v>
                </c:pt>
                <c:pt idx="2">
                  <c:v>393</c:v>
                </c:pt>
                <c:pt idx="3">
                  <c:v>403</c:v>
                </c:pt>
                <c:pt idx="4">
                  <c:v>438</c:v>
                </c:pt>
                <c:pt idx="5">
                  <c:v>436</c:v>
                </c:pt>
                <c:pt idx="6">
                  <c:v>409</c:v>
                </c:pt>
              </c:numCache>
            </c:numRef>
          </c:val>
          <c:extLst>
            <c:ext xmlns:c16="http://schemas.microsoft.com/office/drawing/2014/chart" uri="{C3380CC4-5D6E-409C-BE32-E72D297353CC}">
              <c16:uniqueId val="{00000013-819A-470F-AFB3-3899F23F2437}"/>
            </c:ext>
          </c:extLst>
        </c:ser>
        <c:dLbls>
          <c:showLegendKey val="0"/>
          <c:showVal val="1"/>
          <c:showCatName val="0"/>
          <c:showSerName val="0"/>
          <c:showPercent val="0"/>
          <c:showBubbleSize val="0"/>
        </c:dLbls>
        <c:gapWidth val="75"/>
        <c:shape val="cylinder"/>
        <c:axId val="401990800"/>
        <c:axId val="401993936"/>
        <c:axId val="0"/>
      </c:bar3DChart>
      <c:catAx>
        <c:axId val="401990800"/>
        <c:scaling>
          <c:orientation val="minMax"/>
        </c:scaling>
        <c:delete val="0"/>
        <c:axPos val="b"/>
        <c:numFmt formatCode="General" sourceLinked="0"/>
        <c:majorTickMark val="none"/>
        <c:minorTickMark val="none"/>
        <c:tickLblPos val="nextTo"/>
        <c:txPr>
          <a:bodyPr/>
          <a:lstStyle/>
          <a:p>
            <a:pPr>
              <a:defRPr sz="1050" b="1">
                <a:ln>
                  <a:noFill/>
                </a:ln>
                <a:solidFill>
                  <a:schemeClr val="tx1"/>
                </a:solidFill>
                <a:latin typeface="Times New Roman" panose="02020603050405020304" pitchFamily="18" charset="0"/>
                <a:cs typeface="Times New Roman" panose="02020603050405020304" pitchFamily="18" charset="0"/>
              </a:defRPr>
            </a:pPr>
            <a:endParaRPr lang="en-US"/>
          </a:p>
        </c:txPr>
        <c:crossAx val="401993936"/>
        <c:crosses val="autoZero"/>
        <c:auto val="1"/>
        <c:lblAlgn val="ctr"/>
        <c:lblOffset val="100"/>
        <c:noMultiLvlLbl val="0"/>
      </c:catAx>
      <c:valAx>
        <c:axId val="401993936"/>
        <c:scaling>
          <c:orientation val="minMax"/>
        </c:scaling>
        <c:delete val="0"/>
        <c:axPos val="l"/>
        <c:numFmt formatCode="0%" sourceLinked="1"/>
        <c:majorTickMark val="none"/>
        <c:minorTickMark val="none"/>
        <c:tickLblPos val="nextTo"/>
        <c:spPr>
          <a:ln w="9525">
            <a:noFill/>
          </a:ln>
        </c:spPr>
        <c:txPr>
          <a:bodyPr/>
          <a:lstStyle/>
          <a:p>
            <a:pPr>
              <a:defRPr b="0">
                <a:ln>
                  <a:noFill/>
                </a:ln>
                <a:solidFill>
                  <a:schemeClr val="tx1"/>
                </a:solidFill>
                <a:latin typeface="Times New Roman" panose="02020603050405020304" pitchFamily="18" charset="0"/>
                <a:cs typeface="Times New Roman" panose="02020603050405020304" pitchFamily="18" charset="0"/>
              </a:defRPr>
            </a:pPr>
            <a:endParaRPr lang="en-US"/>
          </a:p>
        </c:txPr>
        <c:crossAx val="401990800"/>
        <c:crosses val="autoZero"/>
        <c:crossBetween val="between"/>
      </c:valAx>
      <c:spPr>
        <a:ln w="25400">
          <a:noFill/>
        </a:ln>
      </c:spPr>
    </c:plotArea>
    <c:legend>
      <c:legendPos val="b"/>
      <c:layout>
        <c:manualLayout>
          <c:xMode val="edge"/>
          <c:yMode val="edge"/>
          <c:x val="0.25721835220730638"/>
          <c:y val="0.83882670989582087"/>
          <c:w val="0.44342765129348766"/>
          <c:h val="5.7022814504016972E-2"/>
        </c:manualLayout>
      </c:layout>
      <c:overlay val="0"/>
      <c:spPr>
        <a:solidFill>
          <a:schemeClr val="bg1"/>
        </a:solidFill>
        <a:ln>
          <a:noFill/>
        </a:ln>
      </c:spPr>
      <c:txPr>
        <a:bodyPr/>
        <a:lstStyle/>
        <a:p>
          <a:pPr>
            <a:defRPr sz="1600" b="0">
              <a:ln>
                <a:noFill/>
              </a:ln>
              <a:solidFill>
                <a:schemeClr val="tx1"/>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ln>
      <a:noFill/>
    </a:ln>
    <a:scene3d>
      <a:camera prst="orthographicFront"/>
      <a:lightRig rig="threePt" dir="t"/>
    </a:scene3d>
    <a:sp3d prstMaterial="softEdge"/>
  </c:spPr>
  <c:txPr>
    <a:bodyPr/>
    <a:lstStyle/>
    <a:p>
      <a:pPr>
        <a:defRPr sz="900">
          <a:ln>
            <a:solidFill>
              <a:schemeClr val="tx1"/>
            </a:solidFill>
          </a:ln>
          <a:solidFill>
            <a:schemeClr val="bg1"/>
          </a:solidFill>
          <a:latin typeface="Calibri"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0"/>
      <c:rotY val="0"/>
      <c:rAngAx val="1"/>
    </c:view3D>
    <c:floor>
      <c:thickness val="0"/>
    </c:floor>
    <c:sideWall>
      <c:thickness val="0"/>
      <c:spPr>
        <a:ln>
          <a:noFill/>
        </a:ln>
      </c:spPr>
    </c:sideWall>
    <c:backWall>
      <c:thickness val="0"/>
      <c:spPr>
        <a:noFill/>
        <a:ln w="25400">
          <a:noFill/>
        </a:ln>
      </c:spPr>
    </c:backWall>
    <c:plotArea>
      <c:layout>
        <c:manualLayout>
          <c:layoutTarget val="inner"/>
          <c:xMode val="edge"/>
          <c:yMode val="edge"/>
          <c:x val="8.1967213114754092E-2"/>
          <c:y val="9.2105263157894732E-2"/>
          <c:w val="0.88797814207650272"/>
          <c:h val="0.69741383478380981"/>
        </c:manualLayout>
      </c:layout>
      <c:bar3DChart>
        <c:barDir val="col"/>
        <c:grouping val="percentStacked"/>
        <c:varyColors val="0"/>
        <c:ser>
          <c:idx val="0"/>
          <c:order val="0"/>
          <c:tx>
            <c:strRef>
              <c:f>Sheet1!$B$1</c:f>
              <c:strCache>
                <c:ptCount val="1"/>
                <c:pt idx="0">
                  <c:v>Male</c:v>
                </c:pt>
              </c:strCache>
            </c:strRef>
          </c:tx>
          <c:spPr>
            <a:solidFill>
              <a:srgbClr val="0070C0">
                <a:alpha val="87000"/>
              </a:srgbClr>
            </a:solidFill>
            <a:ln>
              <a:noFill/>
            </a:ln>
            <a:scene3d>
              <a:camera prst="orthographicFront"/>
              <a:lightRig rig="threePt" dir="t"/>
            </a:scene3d>
            <a:sp3d prstMaterial="softEdge"/>
          </c:spPr>
          <c:invertIfNegative val="0"/>
          <c:dPt>
            <c:idx val="0"/>
            <c:invertIfNegative val="0"/>
            <c:bubble3D val="0"/>
            <c:extLst>
              <c:ext xmlns:c16="http://schemas.microsoft.com/office/drawing/2014/chart" uri="{C3380CC4-5D6E-409C-BE32-E72D297353CC}">
                <c16:uniqueId val="{00000000-7738-4C5F-81EA-806A2F9A8262}"/>
              </c:ext>
            </c:extLst>
          </c:dPt>
          <c:dPt>
            <c:idx val="1"/>
            <c:invertIfNegative val="0"/>
            <c:bubble3D val="0"/>
            <c:extLst>
              <c:ext xmlns:c16="http://schemas.microsoft.com/office/drawing/2014/chart" uri="{C3380CC4-5D6E-409C-BE32-E72D297353CC}">
                <c16:uniqueId val="{00000001-7738-4C5F-81EA-806A2F9A8262}"/>
              </c:ext>
            </c:extLst>
          </c:dPt>
          <c:dPt>
            <c:idx val="2"/>
            <c:invertIfNegative val="0"/>
            <c:bubble3D val="0"/>
            <c:extLst>
              <c:ext xmlns:c16="http://schemas.microsoft.com/office/drawing/2014/chart" uri="{C3380CC4-5D6E-409C-BE32-E72D297353CC}">
                <c16:uniqueId val="{00000002-7738-4C5F-81EA-806A2F9A8262}"/>
              </c:ext>
            </c:extLst>
          </c:dPt>
          <c:dPt>
            <c:idx val="3"/>
            <c:invertIfNegative val="0"/>
            <c:bubble3D val="0"/>
            <c:extLst>
              <c:ext xmlns:c16="http://schemas.microsoft.com/office/drawing/2014/chart" uri="{C3380CC4-5D6E-409C-BE32-E72D297353CC}">
                <c16:uniqueId val="{00000003-7738-4C5F-81EA-806A2F9A8262}"/>
              </c:ext>
            </c:extLst>
          </c:dPt>
          <c:dPt>
            <c:idx val="4"/>
            <c:invertIfNegative val="0"/>
            <c:bubble3D val="0"/>
            <c:extLst>
              <c:ext xmlns:c16="http://schemas.microsoft.com/office/drawing/2014/chart" uri="{C3380CC4-5D6E-409C-BE32-E72D297353CC}">
                <c16:uniqueId val="{00000004-7738-4C5F-81EA-806A2F9A8262}"/>
              </c:ext>
            </c:extLst>
          </c:dPt>
          <c:dLbls>
            <c:dLbl>
              <c:idx val="0"/>
              <c:layout>
                <c:manualLayout>
                  <c:x val="0"/>
                  <c:y val="-1.9465022255455811E-2"/>
                </c:manualLayout>
              </c:layout>
              <c:tx>
                <c:rich>
                  <a:bodyPr/>
                  <a:lstStyle/>
                  <a:p>
                    <a:fld id="{18D4562F-36BC-44CE-B156-85E4710FFD06}" type="VALUE">
                      <a:rPr lang="en-US" smtClean="0"/>
                      <a:pPr/>
                      <a:t>[VALUE]</a:t>
                    </a:fld>
                    <a:endParaRPr lang="en-US" dirty="0"/>
                  </a:p>
                  <a:p>
                    <a:r>
                      <a:rPr lang="en-US" dirty="0"/>
                      <a:t>(50%)</a:t>
                    </a:r>
                  </a:p>
                </c:rich>
              </c:tx>
              <c:showLegendKey val="0"/>
              <c:showVal val="1"/>
              <c:showCatName val="0"/>
              <c:showSerName val="0"/>
              <c:showPercent val="0"/>
              <c:showBubbleSize val="0"/>
              <c:extLst>
                <c:ext xmlns:c15="http://schemas.microsoft.com/office/drawing/2012/chart" uri="{CE6537A1-D6FC-4f65-9D91-7224C49458BB}">
                  <c15:layout>
                    <c:manualLayout>
                      <c:w val="5.0347216716183647E-2"/>
                      <c:h val="7.8030407966558482E-2"/>
                    </c:manualLayout>
                  </c15:layout>
                  <c15:dlblFieldTable/>
                  <c15:showDataLabelsRange val="0"/>
                </c:ext>
                <c:ext xmlns:c16="http://schemas.microsoft.com/office/drawing/2014/chart" uri="{C3380CC4-5D6E-409C-BE32-E72D297353CC}">
                  <c16:uniqueId val="{00000000-7738-4C5F-81EA-806A2F9A8262}"/>
                </c:ext>
              </c:extLst>
            </c:dLbl>
            <c:dLbl>
              <c:idx val="1"/>
              <c:delete val="1"/>
              <c:extLst>
                <c:ext xmlns:c15="http://schemas.microsoft.com/office/drawing/2012/chart" uri="{CE6537A1-D6FC-4f65-9D91-7224C49458BB}"/>
                <c:ext xmlns:c16="http://schemas.microsoft.com/office/drawing/2014/chart" uri="{C3380CC4-5D6E-409C-BE32-E72D297353CC}">
                  <c16:uniqueId val="{00000001-7738-4C5F-81EA-806A2F9A8262}"/>
                </c:ext>
              </c:extLst>
            </c:dLbl>
            <c:dLbl>
              <c:idx val="2"/>
              <c:layout>
                <c:manualLayout>
                  <c:x val="2.823326462890807E-3"/>
                  <c:y val="-2.7131769579350613E-2"/>
                </c:manualLayout>
              </c:layout>
              <c:tx>
                <c:rich>
                  <a:bodyPr/>
                  <a:lstStyle/>
                  <a:p>
                    <a:endParaRPr lang="en-US" dirty="0"/>
                  </a:p>
                  <a:p>
                    <a:endParaRPr lang="en-US" dirty="0"/>
                  </a:p>
                  <a:p>
                    <a:endParaRPr lang="en-US" dirty="0"/>
                  </a:p>
                  <a:p>
                    <a:r>
                      <a:rPr lang="en-US" dirty="0"/>
                      <a:t>101</a:t>
                    </a:r>
                  </a:p>
                  <a:p>
                    <a:r>
                      <a:rPr lang="en-US" dirty="0"/>
                      <a:t>(63%)</a:t>
                    </a:r>
                  </a:p>
                </c:rich>
              </c:tx>
              <c:showLegendKey val="0"/>
              <c:showVal val="1"/>
              <c:showCatName val="0"/>
              <c:showSerName val="0"/>
              <c:showPercent val="0"/>
              <c:showBubbleSize val="0"/>
              <c:extLst>
                <c:ext xmlns:c15="http://schemas.microsoft.com/office/drawing/2012/chart" uri="{CE6537A1-D6FC-4f65-9D91-7224C49458BB}">
                  <c15:layout>
                    <c:manualLayout>
                      <c:w val="4.7208328170567776E-2"/>
                      <c:h val="0.17360366724084647"/>
                    </c:manualLayout>
                  </c15:layout>
                  <c15:showDataLabelsRange val="0"/>
                </c:ext>
                <c:ext xmlns:c16="http://schemas.microsoft.com/office/drawing/2014/chart" uri="{C3380CC4-5D6E-409C-BE32-E72D297353CC}">
                  <c16:uniqueId val="{00000002-7738-4C5F-81EA-806A2F9A8262}"/>
                </c:ext>
              </c:extLst>
            </c:dLbl>
            <c:dLbl>
              <c:idx val="3"/>
              <c:layout>
                <c:manualLayout>
                  <c:x val="6.9444436849908477E-4"/>
                  <c:y val="-1.8374904375204398E-3"/>
                </c:manualLayout>
              </c:layout>
              <c:tx>
                <c:rich>
                  <a:bodyPr/>
                  <a:lstStyle/>
                  <a:p>
                    <a:endParaRPr lang="en-US" dirty="0"/>
                  </a:p>
                  <a:p>
                    <a:endParaRPr lang="en-US" dirty="0"/>
                  </a:p>
                  <a:p>
                    <a:endParaRPr lang="en-US" dirty="0"/>
                  </a:p>
                  <a:p>
                    <a:r>
                      <a:rPr lang="en-US" dirty="0"/>
                      <a:t>103</a:t>
                    </a:r>
                  </a:p>
                  <a:p>
                    <a:r>
                      <a:rPr lang="en-US" dirty="0"/>
                      <a:t>(67%)</a:t>
                    </a:r>
                  </a:p>
                  <a:p>
                    <a:endParaRPr lang="en-US" dirty="0"/>
                  </a:p>
                  <a:p>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13472920661316637"/>
                      <c:h val="0.19577290986181176"/>
                    </c:manualLayout>
                  </c15:layout>
                  <c15:showDataLabelsRange val="0"/>
                </c:ext>
                <c:ext xmlns:c16="http://schemas.microsoft.com/office/drawing/2014/chart" uri="{C3380CC4-5D6E-409C-BE32-E72D297353CC}">
                  <c16:uniqueId val="{00000003-7738-4C5F-81EA-806A2F9A8262}"/>
                </c:ext>
              </c:extLst>
            </c:dLbl>
            <c:dLbl>
              <c:idx val="4"/>
              <c:layout>
                <c:manualLayout>
                  <c:x val="5.4642657372746444E-3"/>
                  <c:y val="0.14473684210526316"/>
                </c:manualLayout>
              </c:layout>
              <c:tx>
                <c:rich>
                  <a:bodyPr/>
                  <a:lstStyle/>
                  <a:p>
                    <a:endParaRPr lang="en-US" dirty="0"/>
                  </a:p>
                  <a:p>
                    <a:endParaRPr lang="en-US" dirty="0"/>
                  </a:p>
                  <a:p>
                    <a:endParaRPr lang="en-US" dirty="0"/>
                  </a:p>
                  <a:p>
                    <a:r>
                      <a:rPr lang="en-US" dirty="0"/>
                      <a:t>90</a:t>
                    </a:r>
                  </a:p>
                  <a:p>
                    <a:r>
                      <a:rPr lang="en-US" dirty="0"/>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738-4C5F-81EA-806A2F9A8262}"/>
                </c:ext>
              </c:extLst>
            </c:dLbl>
            <c:dLbl>
              <c:idx val="5"/>
              <c:layout>
                <c:manualLayout>
                  <c:x val="-2.7322404371584699E-3"/>
                  <c:y val="2.4122634341759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38-4C5F-81EA-806A2F9A8262}"/>
                </c:ext>
              </c:extLst>
            </c:dLbl>
            <c:spPr>
              <a:noFill/>
              <a:ln>
                <a:noFill/>
              </a:ln>
              <a:effectLst/>
            </c:spPr>
            <c:txPr>
              <a:bodyPr/>
              <a:lstStyle/>
              <a:p>
                <a:pPr>
                  <a:defRPr sz="1050">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NK-03</c:v>
                </c:pt>
                <c:pt idx="1">
                  <c:v>NH-02</c:v>
                </c:pt>
                <c:pt idx="2">
                  <c:v>NH-03</c:v>
                </c:pt>
                <c:pt idx="3">
                  <c:v>NH-04</c:v>
                </c:pt>
              </c:strCache>
            </c:strRef>
          </c:cat>
          <c:val>
            <c:numRef>
              <c:f>Sheet1!$B$2:$B$6</c:f>
              <c:numCache>
                <c:formatCode>General</c:formatCode>
                <c:ptCount val="5"/>
                <c:pt idx="0">
                  <c:v>1</c:v>
                </c:pt>
                <c:pt idx="1">
                  <c:v>0</c:v>
                </c:pt>
                <c:pt idx="2">
                  <c:v>101</c:v>
                </c:pt>
                <c:pt idx="3">
                  <c:v>103</c:v>
                </c:pt>
              </c:numCache>
            </c:numRef>
          </c:val>
          <c:extLst>
            <c:ext xmlns:c16="http://schemas.microsoft.com/office/drawing/2014/chart" uri="{C3380CC4-5D6E-409C-BE32-E72D297353CC}">
              <c16:uniqueId val="{00000006-7738-4C5F-81EA-806A2F9A8262}"/>
            </c:ext>
          </c:extLst>
        </c:ser>
        <c:ser>
          <c:idx val="1"/>
          <c:order val="1"/>
          <c:tx>
            <c:strRef>
              <c:f>Sheet1!$C$1</c:f>
              <c:strCache>
                <c:ptCount val="1"/>
                <c:pt idx="0">
                  <c:v>Female</c:v>
                </c:pt>
              </c:strCache>
            </c:strRef>
          </c:tx>
          <c:spPr>
            <a:solidFill>
              <a:schemeClr val="accent1">
                <a:lumMod val="90000"/>
                <a:alpha val="91000"/>
              </a:schemeClr>
            </a:solidFill>
            <a:ln>
              <a:solidFill>
                <a:schemeClr val="tx1"/>
              </a:solidFill>
            </a:ln>
            <a:scene3d>
              <a:camera prst="orthographicFront"/>
              <a:lightRig rig="threePt" dir="t"/>
            </a:scene3d>
            <a:sp3d prstMaterial="softEdge">
              <a:bevelT w="139700" prst="cross"/>
            </a:sp3d>
          </c:spPr>
          <c:invertIfNegative val="0"/>
          <c:dLbls>
            <c:dLbl>
              <c:idx val="0"/>
              <c:layout>
                <c:manualLayout>
                  <c:x val="-2.0833331054972543E-3"/>
                  <c:y val="-3.2480340040144738E-2"/>
                </c:manualLayout>
              </c:layout>
              <c:tx>
                <c:rich>
                  <a:bodyPr wrap="square" lIns="38100" tIns="19050" rIns="38100" bIns="19050" anchor="ctr">
                    <a:noAutofit/>
                  </a:bodyPr>
                  <a:lstStyle/>
                  <a:p>
                    <a:pPr>
                      <a:defRPr b="1"/>
                    </a:pPr>
                    <a:r>
                      <a:rPr lang="en-US" dirty="0"/>
                      <a:t>1</a:t>
                    </a:r>
                  </a:p>
                  <a:p>
                    <a:pPr>
                      <a:defRPr b="1"/>
                    </a:pPr>
                    <a:r>
                      <a:rPr lang="en-US" dirty="0"/>
                      <a:t>(50%)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3708325272492867E-2"/>
                      <c:h val="9.5825959710852462E-2"/>
                    </c:manualLayout>
                  </c15:layout>
                  <c15:showDataLabelsRange val="0"/>
                </c:ext>
                <c:ext xmlns:c16="http://schemas.microsoft.com/office/drawing/2014/chart" uri="{C3380CC4-5D6E-409C-BE32-E72D297353CC}">
                  <c16:uniqueId val="{00000007-7738-4C5F-81EA-806A2F9A8262}"/>
                </c:ext>
              </c:extLst>
            </c:dLbl>
            <c:dLbl>
              <c:idx val="1"/>
              <c:layout>
                <c:manualLayout>
                  <c:x val="-2.0832784248383173E-3"/>
                  <c:y val="-2.5428867509295218E-2"/>
                </c:manualLayout>
              </c:layout>
              <c:tx>
                <c:rich>
                  <a:bodyPr wrap="square" lIns="38100" tIns="19050" rIns="38100" bIns="19050" anchor="ctr">
                    <a:noAutofit/>
                  </a:bodyPr>
                  <a:lstStyle/>
                  <a:p>
                    <a:pPr>
                      <a:defRPr b="1"/>
                    </a:pPr>
                    <a:r>
                      <a:rPr lang="en-US" b="1" dirty="0"/>
                      <a:t>2</a:t>
                    </a:r>
                  </a:p>
                  <a:p>
                    <a:pPr>
                      <a:defRPr b="1"/>
                    </a:pPr>
                    <a:r>
                      <a:rPr lang="en-US" b="1" dirty="0"/>
                      <a:t>(100%)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9.1763878853469052E-2"/>
                      <c:h val="0.13350648773406643"/>
                    </c:manualLayout>
                  </c15:layout>
                  <c15:showDataLabelsRange val="0"/>
                </c:ext>
                <c:ext xmlns:c16="http://schemas.microsoft.com/office/drawing/2014/chart" uri="{C3380CC4-5D6E-409C-BE32-E72D297353CC}">
                  <c16:uniqueId val="{00000008-7738-4C5F-81EA-806A2F9A8262}"/>
                </c:ext>
              </c:extLst>
            </c:dLbl>
            <c:dLbl>
              <c:idx val="2"/>
              <c:layout>
                <c:manualLayout>
                  <c:x val="1.3888887369980678E-3"/>
                  <c:y val="-9.2108255410979674E-3"/>
                </c:manualLayout>
              </c:layout>
              <c:tx>
                <c:rich>
                  <a:bodyPr wrap="square" lIns="38100" tIns="19050" rIns="38100" bIns="19050" anchor="ctr">
                    <a:noAutofit/>
                  </a:bodyPr>
                  <a:lstStyle/>
                  <a:p>
                    <a:pPr>
                      <a:defRPr b="1"/>
                    </a:pPr>
                    <a:fld id="{84DC8F1F-BFCD-4E00-B6ED-A3893CE8CBE5}" type="VALUE">
                      <a:rPr lang="en-US" smtClean="0"/>
                      <a:pPr>
                        <a:defRPr b="1"/>
                      </a:pPr>
                      <a:t>[VALUE]</a:t>
                    </a:fld>
                    <a:endParaRPr lang="en-US" dirty="0"/>
                  </a:p>
                  <a:p>
                    <a:pPr>
                      <a:defRPr b="1"/>
                    </a:pPr>
                    <a:r>
                      <a:rPr lang="en-US" dirty="0"/>
                      <a:t>(37%)</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4.5374995037730209E-2"/>
                      <c:h val="7.299383345795929E-2"/>
                    </c:manualLayout>
                  </c15:layout>
                  <c15:dlblFieldTable/>
                  <c15:showDataLabelsRange val="0"/>
                </c:ext>
                <c:ext xmlns:c16="http://schemas.microsoft.com/office/drawing/2014/chart" uri="{C3380CC4-5D6E-409C-BE32-E72D297353CC}">
                  <c16:uniqueId val="{00000009-7738-4C5F-81EA-806A2F9A8262}"/>
                </c:ext>
              </c:extLst>
            </c:dLbl>
            <c:dLbl>
              <c:idx val="3"/>
              <c:layout>
                <c:manualLayout>
                  <c:x val="1.3888887369981695E-3"/>
                  <c:y val="2.4331277819319317E-3"/>
                </c:manualLayout>
              </c:layout>
              <c:tx>
                <c:rich>
                  <a:bodyPr wrap="square" lIns="38100" tIns="19050" rIns="38100" bIns="19050" anchor="ctr">
                    <a:noAutofit/>
                  </a:bodyPr>
                  <a:lstStyle/>
                  <a:p>
                    <a:pPr>
                      <a:defRPr b="1"/>
                    </a:pPr>
                    <a:r>
                      <a:rPr lang="en-US" dirty="0"/>
                      <a:t>50</a:t>
                    </a:r>
                  </a:p>
                  <a:p>
                    <a:pPr>
                      <a:defRPr b="1"/>
                    </a:pPr>
                    <a:r>
                      <a:rPr lang="en-US" dirty="0"/>
                      <a:t>(33%)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4.5374995037730209E-2"/>
                      <c:h val="8.7592600149551142E-2"/>
                    </c:manualLayout>
                  </c15:layout>
                  <c15:showDataLabelsRange val="0"/>
                </c:ext>
                <c:ext xmlns:c16="http://schemas.microsoft.com/office/drawing/2014/chart" uri="{C3380CC4-5D6E-409C-BE32-E72D297353CC}">
                  <c16:uniqueId val="{0000000A-7738-4C5F-81EA-806A2F9A8262}"/>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NK-03</c:v>
                </c:pt>
                <c:pt idx="1">
                  <c:v>NH-02</c:v>
                </c:pt>
                <c:pt idx="2">
                  <c:v>NH-03</c:v>
                </c:pt>
                <c:pt idx="3">
                  <c:v>NH-04</c:v>
                </c:pt>
              </c:strCache>
            </c:strRef>
          </c:cat>
          <c:val>
            <c:numRef>
              <c:f>Sheet1!$C$2:$C$6</c:f>
              <c:numCache>
                <c:formatCode>General</c:formatCode>
                <c:ptCount val="5"/>
                <c:pt idx="0">
                  <c:v>1</c:v>
                </c:pt>
                <c:pt idx="1">
                  <c:v>2</c:v>
                </c:pt>
                <c:pt idx="2">
                  <c:v>60</c:v>
                </c:pt>
                <c:pt idx="3">
                  <c:v>50</c:v>
                </c:pt>
              </c:numCache>
            </c:numRef>
          </c:val>
          <c:extLst>
            <c:ext xmlns:c16="http://schemas.microsoft.com/office/drawing/2014/chart" uri="{C3380CC4-5D6E-409C-BE32-E72D297353CC}">
              <c16:uniqueId val="{0000000B-7738-4C5F-81EA-806A2F9A8262}"/>
            </c:ext>
          </c:extLst>
        </c:ser>
        <c:dLbls>
          <c:showLegendKey val="0"/>
          <c:showVal val="1"/>
          <c:showCatName val="0"/>
          <c:showSerName val="0"/>
          <c:showPercent val="0"/>
          <c:showBubbleSize val="0"/>
        </c:dLbls>
        <c:gapWidth val="75"/>
        <c:shape val="cylinder"/>
        <c:axId val="436405960"/>
        <c:axId val="436406352"/>
        <c:axId val="0"/>
      </c:bar3DChart>
      <c:catAx>
        <c:axId val="436405960"/>
        <c:scaling>
          <c:orientation val="minMax"/>
        </c:scaling>
        <c:delete val="0"/>
        <c:axPos val="b"/>
        <c:numFmt formatCode="General" sourceLinked="0"/>
        <c:majorTickMark val="none"/>
        <c:minorTickMark val="none"/>
        <c:tickLblPos val="nextTo"/>
        <c:crossAx val="436406352"/>
        <c:crosses val="autoZero"/>
        <c:auto val="1"/>
        <c:lblAlgn val="ctr"/>
        <c:lblOffset val="100"/>
        <c:noMultiLvlLbl val="0"/>
      </c:catAx>
      <c:valAx>
        <c:axId val="436406352"/>
        <c:scaling>
          <c:orientation val="minMax"/>
        </c:scaling>
        <c:delete val="1"/>
        <c:axPos val="l"/>
        <c:numFmt formatCode="0%" sourceLinked="1"/>
        <c:majorTickMark val="none"/>
        <c:minorTickMark val="none"/>
        <c:tickLblPos val="nextTo"/>
        <c:crossAx val="436405960"/>
        <c:crosses val="autoZero"/>
        <c:crossBetween val="between"/>
      </c:valAx>
      <c:spPr>
        <a:noFill/>
        <a:ln w="25400">
          <a:noFill/>
        </a:ln>
      </c:spPr>
    </c:plotArea>
    <c:legend>
      <c:legendPos val="b"/>
      <c:layout>
        <c:manualLayout>
          <c:xMode val="edge"/>
          <c:yMode val="edge"/>
          <c:x val="0.3963889549005955"/>
          <c:y val="0.83870928157433988"/>
          <c:w val="0.22926207994492492"/>
          <c:h val="6.1011702118775289E-2"/>
        </c:manualLayout>
      </c:layout>
      <c:overlay val="0"/>
      <c:txPr>
        <a:bodyPr/>
        <a:lstStyle/>
        <a:p>
          <a:pPr>
            <a:defRPr sz="16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b="1"/>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solidFill>
              <a:srgbClr val="0070C0"/>
            </a:solidFill>
          </c:spPr>
          <c:dPt>
            <c:idx val="0"/>
            <c:bubble3D val="0"/>
            <c:spPr>
              <a:solidFill>
                <a:schemeClr val="accent1">
                  <a:lumMod val="9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91-4021-AE2F-2B547B8D1B7B}"/>
              </c:ext>
            </c:extLst>
          </c:dPt>
          <c:dPt>
            <c:idx val="1"/>
            <c:bubble3D val="0"/>
            <c:spPr>
              <a:solidFill>
                <a:srgbClr val="0070C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91-4021-AE2F-2B547B8D1B7B}"/>
              </c:ext>
            </c:extLst>
          </c:dPt>
          <c:dLbls>
            <c:dLbl>
              <c:idx val="0"/>
              <c:layout>
                <c:manualLayout>
                  <c:x val="-0.11025368359558599"/>
                  <c:y val="0.1545074290318170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8.1921686160756638E-2"/>
                      <c:h val="5.9431823230059966E-2"/>
                    </c:manualLayout>
                  </c15:layout>
                </c:ext>
                <c:ext xmlns:c16="http://schemas.microsoft.com/office/drawing/2014/chart" uri="{C3380CC4-5D6E-409C-BE32-E72D297353CC}">
                  <c16:uniqueId val="{00000001-9991-4021-AE2F-2B547B8D1B7B}"/>
                </c:ext>
              </c:extLst>
            </c:dLbl>
            <c:dLbl>
              <c:idx val="1"/>
              <c:layout>
                <c:manualLayout>
                  <c:x val="9.7932974631026473E-2"/>
                  <c:y val="-0.1873731690517174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991-4021-AE2F-2B547B8D1B7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Disability Disclosed</c:v>
                </c:pt>
                <c:pt idx="1">
                  <c:v>No Claimed Disability</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9991-4021-AE2F-2B547B8D1B7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703808857955935E-2"/>
          <c:y val="4.654365980771763E-2"/>
          <c:w val="0.94516103198312895"/>
          <c:h val="0.74252434117946875"/>
        </c:manualLayout>
      </c:layout>
      <c:lineChart>
        <c:grouping val="standard"/>
        <c:varyColors val="0"/>
        <c:ser>
          <c:idx val="0"/>
          <c:order val="0"/>
          <c:tx>
            <c:strRef>
              <c:f>Sheet1!$A$2</c:f>
              <c:strCache>
                <c:ptCount val="1"/>
                <c:pt idx="0">
                  <c:v>Outreach</c:v>
                </c:pt>
              </c:strCache>
            </c:strRef>
          </c:tx>
          <c:marker>
            <c:symbol val="none"/>
          </c:marker>
          <c:dLbls>
            <c:dLbl>
              <c:idx val="0"/>
              <c:layout>
                <c:manualLayout>
                  <c:x val="2.0917417437495017E-2"/>
                  <c:y val="1.3867529060418106E-2"/>
                </c:manualLayout>
              </c:layout>
              <c:tx>
                <c:rich>
                  <a:bodyPr/>
                  <a:lstStyle/>
                  <a:p>
                    <a:r>
                      <a:rPr lang="en-US" dirty="0"/>
                      <a:t>  </a:t>
                    </a:r>
                    <a:r>
                      <a:rPr lang="en-US" sz="1600" dirty="0">
                        <a:latin typeface="Times New Roman" panose="02020603050405020304" pitchFamily="18" charset="0"/>
                        <a:cs typeface="Times New Roman" panose="02020603050405020304" pitchFamily="18" charset="0"/>
                      </a:rPr>
                      <a:t>1354</a:t>
                    </a:r>
                  </a:p>
                  <a:p>
                    <a:r>
                      <a:rPr lang="en-US" dirty="0"/>
                      <a:t>  </a:t>
                    </a:r>
                  </a:p>
                </c:rich>
              </c:tx>
              <c:showLegendKey val="0"/>
              <c:showVal val="1"/>
              <c:showCatName val="0"/>
              <c:showSerName val="0"/>
              <c:showPercent val="0"/>
              <c:showBubbleSize val="0"/>
              <c:extLst>
                <c:ext xmlns:c15="http://schemas.microsoft.com/office/drawing/2012/chart" uri="{CE6537A1-D6FC-4f65-9D91-7224C49458BB}">
                  <c15:layout>
                    <c:manualLayout>
                      <c:w val="8.666197850570502E-2"/>
                      <c:h val="0.10058174732728034"/>
                    </c:manualLayout>
                  </c15:layout>
                  <c15:showDataLabelsRange val="0"/>
                </c:ext>
                <c:ext xmlns:c16="http://schemas.microsoft.com/office/drawing/2014/chart" uri="{C3380CC4-5D6E-409C-BE32-E72D297353CC}">
                  <c16:uniqueId val="{00000000-AB5B-4289-9D13-0FF85F2EAA60}"/>
                </c:ext>
              </c:extLst>
            </c:dLbl>
            <c:dLbl>
              <c:idx val="1"/>
              <c:layout>
                <c:manualLayout>
                  <c:x val="2.422853259351998E-2"/>
                  <c:y val="1.6178898229397339E-2"/>
                </c:manualLayout>
              </c:layout>
              <c:tx>
                <c:rich>
                  <a:bodyPr wrap="square" lIns="38100" tIns="19050" rIns="38100" bIns="19050" anchor="ctr">
                    <a:noAutofit/>
                  </a:bodyPr>
                  <a:lstStyle/>
                  <a:p>
                    <a:pPr>
                      <a:defRPr b="1"/>
                    </a:pPr>
                    <a:r>
                      <a:rPr lang="en-US" sz="1600" b="1" dirty="0">
                        <a:latin typeface="Times New Roman" panose="02020603050405020304" pitchFamily="18" charset="0"/>
                        <a:cs typeface="Times New Roman" panose="02020603050405020304" pitchFamily="18" charset="0"/>
                      </a:rPr>
                      <a:t>  5220</a:t>
                    </a:r>
                  </a:p>
                  <a:p>
                    <a:pPr>
                      <a:defRPr b="1"/>
                    </a:pPr>
                    <a:r>
                      <a:rPr lang="en-US" b="1"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8.7668329212503726E-2"/>
                      <c:h val="0.12496190508481618"/>
                    </c:manualLayout>
                  </c15:layout>
                  <c15:showDataLabelsRange val="0"/>
                </c:ext>
                <c:ext xmlns:c16="http://schemas.microsoft.com/office/drawing/2014/chart" uri="{C3380CC4-5D6E-409C-BE32-E72D297353CC}">
                  <c16:uniqueId val="{00000001-AB5B-4289-9D13-0FF85F2EAA60}"/>
                </c:ext>
              </c:extLst>
            </c:dLbl>
            <c:dLbl>
              <c:idx val="2"/>
              <c:layout>
                <c:manualLayout>
                  <c:x val="2.4992699288858986E-2"/>
                  <c:y val="6.595932452791213E-2"/>
                </c:manualLayout>
              </c:layout>
              <c:tx>
                <c:rich>
                  <a:bodyPr/>
                  <a:lstStyle/>
                  <a:p>
                    <a:r>
                      <a:rPr lang="en-US" sz="1600" dirty="0">
                        <a:latin typeface="Times New Roman" panose="02020603050405020304" pitchFamily="18" charset="0"/>
                        <a:cs typeface="Times New Roman" panose="02020603050405020304" pitchFamily="18" charset="0"/>
                      </a:rPr>
                      <a:t>6877 </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7.8083886354177123E-2"/>
                      <c:h val="0.12993996731333785"/>
                    </c:manualLayout>
                  </c15:layout>
                  <c15:showDataLabelsRange val="0"/>
                </c:ext>
                <c:ext xmlns:c16="http://schemas.microsoft.com/office/drawing/2014/chart" uri="{C3380CC4-5D6E-409C-BE32-E72D297353CC}">
                  <c16:uniqueId val="{00000002-AB5B-4289-9D13-0FF85F2EAA60}"/>
                </c:ext>
              </c:extLst>
            </c:dLbl>
            <c:dLbl>
              <c:idx val="3"/>
              <c:layout>
                <c:manualLayout>
                  <c:x val="2.1108743394900896E-2"/>
                  <c:y val="1.6178702242695422E-2"/>
                </c:manualLayout>
              </c:layout>
              <c:tx>
                <c:rich>
                  <a:bodyPr/>
                  <a:lstStyle/>
                  <a:p>
                    <a:r>
                      <a:rPr lang="en-US" sz="1600" dirty="0">
                        <a:latin typeface="Times New Roman" panose="02020603050405020304" pitchFamily="18" charset="0"/>
                        <a:cs typeface="Times New Roman" panose="02020603050405020304" pitchFamily="18" charset="0"/>
                      </a:rPr>
                      <a:t>6945</a:t>
                    </a:r>
                  </a:p>
                </c:rich>
              </c:tx>
              <c:showLegendKey val="0"/>
              <c:showVal val="1"/>
              <c:showCatName val="0"/>
              <c:showSerName val="0"/>
              <c:showPercent val="0"/>
              <c:showBubbleSize val="0"/>
              <c:extLst>
                <c:ext xmlns:c15="http://schemas.microsoft.com/office/drawing/2012/chart" uri="{CE6537A1-D6FC-4f65-9D91-7224C49458BB}">
                  <c15:layout>
                    <c:manualLayout>
                      <c:w val="7.467726602372389E-2"/>
                      <c:h val="7.7670313913860312E-2"/>
                    </c:manualLayout>
                  </c15:layout>
                  <c15:showDataLabelsRange val="0"/>
                </c:ext>
                <c:ext xmlns:c16="http://schemas.microsoft.com/office/drawing/2014/chart" uri="{C3380CC4-5D6E-409C-BE32-E72D297353CC}">
                  <c16:uniqueId val="{00000003-AB5B-4289-9D13-0FF85F2EAA60}"/>
                </c:ext>
              </c:extLst>
            </c:dLbl>
            <c:dLbl>
              <c:idx val="4"/>
              <c:layout>
                <c:manualLayout>
                  <c:x val="7.0046998778424468E-3"/>
                  <c:y val="1.9912248914086682E-2"/>
                </c:manualLayout>
              </c:layout>
              <c:tx>
                <c:rich>
                  <a:bodyPr/>
                  <a:lstStyle/>
                  <a:p>
                    <a:r>
                      <a:rPr lang="en-US" sz="1600" dirty="0">
                        <a:latin typeface="Times New Roman" panose="02020603050405020304" pitchFamily="18" charset="0"/>
                        <a:cs typeface="Times New Roman" panose="02020603050405020304" pitchFamily="18" charset="0"/>
                      </a:rPr>
                      <a:t>4704</a:t>
                    </a:r>
                  </a:p>
                </c:rich>
              </c:tx>
              <c:showLegendKey val="0"/>
              <c:showVal val="1"/>
              <c:showCatName val="0"/>
              <c:showSerName val="0"/>
              <c:showPercent val="0"/>
              <c:showBubbleSize val="0"/>
              <c:extLst>
                <c:ext xmlns:c15="http://schemas.microsoft.com/office/drawing/2012/chart" uri="{CE6537A1-D6FC-4f65-9D91-7224C49458BB}">
                  <c15:layout>
                    <c:manualLayout>
                      <c:w val="7.8788864225971839E-2"/>
                      <c:h val="0.14238512288464203"/>
                    </c:manualLayout>
                  </c15:layout>
                  <c15:showDataLabelsRange val="0"/>
                </c:ext>
                <c:ext xmlns:c16="http://schemas.microsoft.com/office/drawing/2014/chart" uri="{C3380CC4-5D6E-409C-BE32-E72D297353CC}">
                  <c16:uniqueId val="{00000004-AB5B-4289-9D13-0FF85F2EAA60}"/>
                </c:ext>
              </c:extLst>
            </c:dLbl>
            <c:dLbl>
              <c:idx val="5"/>
              <c:layout>
                <c:manualLayout>
                  <c:x val="1.4009951306856376E-3"/>
                  <c:y val="7.4670933427825967E-3"/>
                </c:manualLayout>
              </c:layout>
              <c:tx>
                <c:rich>
                  <a:bodyPr/>
                  <a:lstStyle/>
                  <a:p>
                    <a:r>
                      <a:rPr lang="en-US" sz="1600" dirty="0">
                        <a:latin typeface="Times New Roman" panose="02020603050405020304" pitchFamily="18" charset="0"/>
                        <a:cs typeface="Times New Roman" panose="02020603050405020304" pitchFamily="18" charset="0"/>
                      </a:rPr>
                      <a:t>5333</a:t>
                    </a:r>
                  </a:p>
                </c:rich>
              </c:tx>
              <c:showLegendKey val="0"/>
              <c:showVal val="1"/>
              <c:showCatName val="0"/>
              <c:showSerName val="0"/>
              <c:showPercent val="0"/>
              <c:showBubbleSize val="0"/>
              <c:extLst>
                <c:ext xmlns:c15="http://schemas.microsoft.com/office/drawing/2012/chart" uri="{CE6537A1-D6FC-4f65-9D91-7224C49458BB}">
                  <c15:layout>
                    <c:manualLayout>
                      <c:w val="6.7483278623134121E-2"/>
                      <c:h val="0.10753868728499034"/>
                    </c:manualLayout>
                  </c15:layout>
                  <c15:showDataLabelsRange val="0"/>
                </c:ext>
                <c:ext xmlns:c16="http://schemas.microsoft.com/office/drawing/2014/chart" uri="{C3380CC4-5D6E-409C-BE32-E72D297353CC}">
                  <c16:uniqueId val="{00000005-AB5B-4289-9D13-0FF85F2EAA60}"/>
                </c:ext>
              </c:extLst>
            </c:dLbl>
            <c:dLbl>
              <c:idx val="6"/>
              <c:layout>
                <c:manualLayout>
                  <c:x val="1.0028761751681962E-2"/>
                  <c:y val="9.7993350867825457E-8"/>
                </c:manualLayout>
              </c:layout>
              <c:tx>
                <c:rich>
                  <a:bodyPr/>
                  <a:lstStyle/>
                  <a:p>
                    <a:r>
                      <a:rPr lang="en-US" sz="1600" dirty="0">
                        <a:latin typeface="Times New Roman" panose="02020603050405020304" pitchFamily="18" charset="0"/>
                        <a:cs typeface="Times New Roman" panose="02020603050405020304" pitchFamily="18" charset="0"/>
                      </a:rPr>
                      <a:t>7386</a:t>
                    </a:r>
                  </a:p>
                </c:rich>
              </c:tx>
              <c:showLegendKey val="0"/>
              <c:showVal val="1"/>
              <c:showCatName val="0"/>
              <c:showSerName val="0"/>
              <c:showPercent val="0"/>
              <c:showBubbleSize val="0"/>
              <c:extLst>
                <c:ext xmlns:c15="http://schemas.microsoft.com/office/drawing/2012/chart" uri="{CE6537A1-D6FC-4f65-9D91-7224C49458BB}">
                  <c15:layout>
                    <c:manualLayout>
                      <c:w val="5.1039711474893411E-2"/>
                      <c:h val="9.7582562827947E-2"/>
                    </c:manualLayout>
                  </c15:layout>
                  <c15:showDataLabelsRange val="0"/>
                </c:ext>
                <c:ext xmlns:c16="http://schemas.microsoft.com/office/drawing/2014/chart" uri="{C3380CC4-5D6E-409C-BE32-E72D297353CC}">
                  <c16:uniqueId val="{00000006-AB5B-4289-9D13-0FF85F2EAA60}"/>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Sheet1!$G$1:$M$1</c:f>
              <c:strCache>
                <c:ptCount val="7"/>
                <c:pt idx="0">
                  <c:v>2016</c:v>
                </c:pt>
                <c:pt idx="1">
                  <c:v>2017</c:v>
                </c:pt>
                <c:pt idx="2">
                  <c:v>2018</c:v>
                </c:pt>
                <c:pt idx="3">
                  <c:v>2019</c:v>
                </c:pt>
                <c:pt idx="4">
                  <c:v>2020</c:v>
                </c:pt>
                <c:pt idx="5">
                  <c:v>2021</c:v>
                </c:pt>
                <c:pt idx="6">
                  <c:v>2022</c:v>
                </c:pt>
              </c:strCache>
            </c:strRef>
          </c:cat>
          <c:val>
            <c:numRef>
              <c:f>Sheet1!$G$2:$M$2</c:f>
              <c:numCache>
                <c:formatCode>0.0%</c:formatCode>
                <c:ptCount val="7"/>
                <c:pt idx="0">
                  <c:v>13.54</c:v>
                </c:pt>
                <c:pt idx="1">
                  <c:v>52.2</c:v>
                </c:pt>
                <c:pt idx="2">
                  <c:v>68.77</c:v>
                </c:pt>
                <c:pt idx="3">
                  <c:v>69.45</c:v>
                </c:pt>
                <c:pt idx="4">
                  <c:v>47.04</c:v>
                </c:pt>
                <c:pt idx="5">
                  <c:v>53.33</c:v>
                </c:pt>
                <c:pt idx="6">
                  <c:v>73.86</c:v>
                </c:pt>
              </c:numCache>
            </c:numRef>
          </c:val>
          <c:smooth val="0"/>
          <c:extLst>
            <c:ext xmlns:c16="http://schemas.microsoft.com/office/drawing/2014/chart" uri="{C3380CC4-5D6E-409C-BE32-E72D297353CC}">
              <c16:uniqueId val="{00000009-AB5B-4289-9D13-0FF85F2EAA60}"/>
            </c:ext>
          </c:extLst>
        </c:ser>
        <c:ser>
          <c:idx val="1"/>
          <c:order val="1"/>
          <c:tx>
            <c:strRef>
              <c:f>Sheet1!$A$3</c:f>
              <c:strCache>
                <c:ptCount val="1"/>
              </c:strCache>
            </c:strRef>
          </c:tx>
          <c:marker>
            <c:symbol val="none"/>
          </c:marker>
          <c:dLbls>
            <c:delete val="1"/>
          </c:dLbls>
          <c:cat>
            <c:strRef>
              <c:f>Sheet1!$G$1:$M$1</c:f>
              <c:strCache>
                <c:ptCount val="7"/>
                <c:pt idx="0">
                  <c:v>2016</c:v>
                </c:pt>
                <c:pt idx="1">
                  <c:v>2017</c:v>
                </c:pt>
                <c:pt idx="2">
                  <c:v>2018</c:v>
                </c:pt>
                <c:pt idx="3">
                  <c:v>2019</c:v>
                </c:pt>
                <c:pt idx="4">
                  <c:v>2020</c:v>
                </c:pt>
                <c:pt idx="5">
                  <c:v>2021</c:v>
                </c:pt>
                <c:pt idx="6">
                  <c:v>2022</c:v>
                </c:pt>
              </c:strCache>
            </c:strRef>
          </c:cat>
          <c:val>
            <c:numRef>
              <c:f>Sheet1!$G$3:$M$3</c:f>
              <c:numCache>
                <c:formatCode>0.0%</c:formatCode>
                <c:ptCount val="7"/>
                <c:pt idx="0">
                  <c:v>0</c:v>
                </c:pt>
                <c:pt idx="1">
                  <c:v>0</c:v>
                </c:pt>
                <c:pt idx="2">
                  <c:v>0</c:v>
                </c:pt>
              </c:numCache>
            </c:numRef>
          </c:val>
          <c:smooth val="0"/>
          <c:extLst>
            <c:ext xmlns:c16="http://schemas.microsoft.com/office/drawing/2014/chart" uri="{C3380CC4-5D6E-409C-BE32-E72D297353CC}">
              <c16:uniqueId val="{0000000A-AB5B-4289-9D13-0FF85F2EAA60}"/>
            </c:ext>
          </c:extLst>
        </c:ser>
        <c:ser>
          <c:idx val="2"/>
          <c:order val="2"/>
          <c:tx>
            <c:strRef>
              <c:f>Sheet1!$A$4</c:f>
              <c:strCache>
                <c:ptCount val="1"/>
              </c:strCache>
            </c:strRef>
          </c:tx>
          <c:marker>
            <c:symbol val="none"/>
          </c:marker>
          <c:dLbls>
            <c:delete val="1"/>
          </c:dLbls>
          <c:cat>
            <c:strRef>
              <c:f>Sheet1!$G$1:$M$1</c:f>
              <c:strCache>
                <c:ptCount val="7"/>
                <c:pt idx="0">
                  <c:v>2016</c:v>
                </c:pt>
                <c:pt idx="1">
                  <c:v>2017</c:v>
                </c:pt>
                <c:pt idx="2">
                  <c:v>2018</c:v>
                </c:pt>
                <c:pt idx="3">
                  <c:v>2019</c:v>
                </c:pt>
                <c:pt idx="4">
                  <c:v>2020</c:v>
                </c:pt>
                <c:pt idx="5">
                  <c:v>2021</c:v>
                </c:pt>
                <c:pt idx="6">
                  <c:v>2022</c:v>
                </c:pt>
              </c:strCache>
            </c:strRef>
          </c:cat>
          <c:val>
            <c:numRef>
              <c:f>Sheet1!$G$4:$M$4</c:f>
              <c:numCache>
                <c:formatCode>0.0%</c:formatCode>
                <c:ptCount val="7"/>
                <c:pt idx="0">
                  <c:v>0</c:v>
                </c:pt>
                <c:pt idx="1">
                  <c:v>0</c:v>
                </c:pt>
                <c:pt idx="2">
                  <c:v>0</c:v>
                </c:pt>
              </c:numCache>
            </c:numRef>
          </c:val>
          <c:smooth val="0"/>
          <c:extLst>
            <c:ext xmlns:c16="http://schemas.microsoft.com/office/drawing/2014/chart" uri="{C3380CC4-5D6E-409C-BE32-E72D297353CC}">
              <c16:uniqueId val="{0000000B-AB5B-4289-9D13-0FF85F2EAA60}"/>
            </c:ext>
          </c:extLst>
        </c:ser>
        <c:ser>
          <c:idx val="3"/>
          <c:order val="3"/>
          <c:tx>
            <c:strRef>
              <c:f>Sheet1!$A$5</c:f>
              <c:strCache>
                <c:ptCount val="1"/>
              </c:strCache>
            </c:strRef>
          </c:tx>
          <c:marker>
            <c:symbol val="none"/>
          </c:marker>
          <c:dLbls>
            <c:dLbl>
              <c:idx val="0"/>
              <c:layout>
                <c:manualLayout>
                  <c:x val="1.4009399755684894E-3"/>
                  <c:y val="-2.2401280028347518E-2"/>
                </c:manualLayout>
              </c:layout>
              <c:tx>
                <c:rich>
                  <a:bodyPr/>
                  <a:lstStyle/>
                  <a:p>
                    <a:r>
                      <a:rPr lang="en-US" dirty="0"/>
                      <a:t>     </a:t>
                    </a:r>
                  </a:p>
                  <a:p>
                    <a:r>
                      <a:rPr lang="en-US" dirty="0"/>
                      <a:t>    52</a:t>
                    </a:r>
                  </a:p>
                  <a:p>
                    <a:r>
                      <a:rPr lang="en-US" dirty="0"/>
                      <a:t>    (25%)</a:t>
                    </a:r>
                  </a:p>
                  <a:p>
                    <a:r>
                      <a:rPr lang="en-US" dirty="0"/>
                      <a:t>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B5B-4289-9D13-0FF85F2EAA60}"/>
                </c:ext>
              </c:extLst>
            </c:dLbl>
            <c:dLbl>
              <c:idx val="1"/>
              <c:layout>
                <c:manualLayout>
                  <c:x val="4.2028750818225132E-3"/>
                  <c:y val="-1.9912248914086682E-2"/>
                </c:manualLayout>
              </c:layout>
              <c:tx>
                <c:rich>
                  <a:bodyPr/>
                  <a:lstStyle/>
                  <a:p>
                    <a:r>
                      <a:rPr lang="en-US" dirty="0"/>
                      <a:t>  40</a:t>
                    </a:r>
                  </a:p>
                  <a:p>
                    <a:r>
                      <a:rPr lang="en-US" dirty="0"/>
                      <a:t>   (24%)</a:t>
                    </a:r>
                  </a:p>
                </c:rich>
              </c:tx>
              <c:showLegendKey val="0"/>
              <c:showVal val="1"/>
              <c:showCatName val="0"/>
              <c:showSerName val="0"/>
              <c:showPercent val="0"/>
              <c:showBubbleSize val="0"/>
              <c:extLst>
                <c:ext xmlns:c15="http://schemas.microsoft.com/office/drawing/2012/chart" uri="{CE6537A1-D6FC-4f65-9D91-7224C49458BB}">
                  <c15:layout>
                    <c:manualLayout>
                      <c:w val="0.10739605852708038"/>
                      <c:h val="7.7670313913860312E-2"/>
                    </c:manualLayout>
                  </c15:layout>
                  <c15:showDataLabelsRange val="0"/>
                </c:ext>
                <c:ext xmlns:c16="http://schemas.microsoft.com/office/drawing/2014/chart" uri="{C3380CC4-5D6E-409C-BE32-E72D297353CC}">
                  <c16:uniqueId val="{0000000D-AB5B-4289-9D13-0FF85F2EAA60}"/>
                </c:ext>
              </c:extLst>
            </c:dLbl>
            <c:dLbl>
              <c:idx val="2"/>
              <c:layout>
                <c:manualLayout>
                  <c:x val="7.0046998778424468E-3"/>
                  <c:y val="-9.9561244570433513E-3"/>
                </c:manualLayout>
              </c:layout>
              <c:tx>
                <c:rich>
                  <a:bodyPr/>
                  <a:lstStyle/>
                  <a:p>
                    <a:r>
                      <a:rPr lang="en-US" dirty="0"/>
                      <a:t>43</a:t>
                    </a:r>
                  </a:p>
                  <a:p>
                    <a:r>
                      <a:rPr lang="en-US" dirty="0"/>
                      <a:t>(18%)</a:t>
                    </a:r>
                  </a:p>
                </c:rich>
              </c:tx>
              <c:showLegendKey val="0"/>
              <c:showVal val="1"/>
              <c:showCatName val="0"/>
              <c:showSerName val="0"/>
              <c:showPercent val="0"/>
              <c:showBubbleSize val="0"/>
              <c:extLst>
                <c:ext xmlns:c15="http://schemas.microsoft.com/office/drawing/2012/chart" uri="{CE6537A1-D6FC-4f65-9D91-7224C49458BB}">
                  <c15:layout>
                    <c:manualLayout>
                      <c:w val="5.4160339455477796E-2"/>
                      <c:h val="6.8224342841889496E-2"/>
                    </c:manualLayout>
                  </c15:layout>
                  <c15:showDataLabelsRange val="0"/>
                </c:ext>
                <c:ext xmlns:c16="http://schemas.microsoft.com/office/drawing/2014/chart" uri="{C3380CC4-5D6E-409C-BE32-E72D297353CC}">
                  <c16:uniqueId val="{0000000E-AB5B-4289-9D13-0FF85F2EAA60}"/>
                </c:ext>
              </c:extLst>
            </c:dLbl>
            <c:dLbl>
              <c:idx val="3"/>
              <c:layout>
                <c:manualLayout>
                  <c:x val="7.0046998778423436E-3"/>
                  <c:y val="-1.617870224269544E-2"/>
                </c:manualLayout>
              </c:layout>
              <c:tx>
                <c:rich>
                  <a:bodyPr/>
                  <a:lstStyle/>
                  <a:p>
                    <a:r>
                      <a:rPr lang="en-US" dirty="0"/>
                      <a:t>51</a:t>
                    </a:r>
                  </a:p>
                  <a:p>
                    <a:r>
                      <a:rPr lang="en-US" dirty="0"/>
                      <a:t>(20%)</a:t>
                    </a:r>
                  </a:p>
                </c:rich>
              </c:tx>
              <c:showLegendKey val="0"/>
              <c:showVal val="1"/>
              <c:showCatName val="0"/>
              <c:showSerName val="0"/>
              <c:showPercent val="0"/>
              <c:showBubbleSize val="0"/>
              <c:extLst>
                <c:ext xmlns:c15="http://schemas.microsoft.com/office/drawing/2012/chart" uri="{CE6537A1-D6FC-4f65-9D91-7224C49458BB}">
                  <c15:layout>
                    <c:manualLayout>
                      <c:w val="4.1551879675361392E-2"/>
                      <c:h val="8.0669498413193666E-2"/>
                    </c:manualLayout>
                  </c15:layout>
                  <c15:showDataLabelsRange val="0"/>
                </c:ext>
                <c:ext xmlns:c16="http://schemas.microsoft.com/office/drawing/2014/chart" uri="{C3380CC4-5D6E-409C-BE32-E72D297353CC}">
                  <c16:uniqueId val="{0000000F-AB5B-4289-9D13-0FF85F2EAA60}"/>
                </c:ext>
              </c:extLst>
            </c:dLbl>
            <c:dLbl>
              <c:idx val="4"/>
              <c:layout>
                <c:manualLayout>
                  <c:x val="7.0046998778423436E-3"/>
                  <c:y val="-1.4934186685565011E-2"/>
                </c:manualLayout>
              </c:layout>
              <c:tx>
                <c:rich>
                  <a:bodyPr/>
                  <a:lstStyle/>
                  <a:p>
                    <a:r>
                      <a:rPr lang="en-US" dirty="0"/>
                      <a:t>45</a:t>
                    </a:r>
                  </a:p>
                  <a:p>
                    <a:r>
                      <a:rPr lang="en-US" dirty="0"/>
                      <a:t>(18%)</a:t>
                    </a:r>
                  </a:p>
                </c:rich>
              </c:tx>
              <c:showLegendKey val="0"/>
              <c:showVal val="1"/>
              <c:showCatName val="0"/>
              <c:showSerName val="0"/>
              <c:showPercent val="0"/>
              <c:showBubbleSize val="0"/>
              <c:extLst>
                <c:ext xmlns:c15="http://schemas.microsoft.com/office/drawing/2012/chart" uri="{CE6537A1-D6FC-4f65-9D91-7224C49458BB}">
                  <c15:layout>
                    <c:manualLayout>
                      <c:w val="8.8497378256661471E-2"/>
                      <c:h val="9.7582562827947E-2"/>
                    </c:manualLayout>
                  </c15:layout>
                  <c15:showDataLabelsRange val="0"/>
                </c:ext>
                <c:ext xmlns:c16="http://schemas.microsoft.com/office/drawing/2014/chart" uri="{C3380CC4-5D6E-409C-BE32-E72D297353CC}">
                  <c16:uniqueId val="{00000010-AB5B-4289-9D13-0FF85F2EAA60}"/>
                </c:ext>
              </c:extLst>
            </c:dLbl>
            <c:dLbl>
              <c:idx val="5"/>
              <c:layout>
                <c:manualLayout>
                  <c:x val="9.8065798289794243E-3"/>
                  <c:y val="-3.3601822049170317E-2"/>
                </c:manualLayout>
              </c:layout>
              <c:tx>
                <c:rich>
                  <a:bodyPr/>
                  <a:lstStyle/>
                  <a:p>
                    <a:r>
                      <a:rPr lang="en-US" dirty="0"/>
                      <a:t>62</a:t>
                    </a:r>
                  </a:p>
                  <a:p>
                    <a:r>
                      <a:rPr lang="en-US" dirty="0"/>
                      <a:t>(25%)</a:t>
                    </a:r>
                  </a:p>
                </c:rich>
              </c:tx>
              <c:showLegendKey val="0"/>
              <c:showVal val="1"/>
              <c:showCatName val="0"/>
              <c:showSerName val="0"/>
              <c:showPercent val="0"/>
              <c:showBubbleSize val="0"/>
              <c:extLst>
                <c:ext xmlns:c15="http://schemas.microsoft.com/office/drawing/2012/chart" uri="{CE6537A1-D6FC-4f65-9D91-7224C49458BB}">
                  <c15:layout>
                    <c:manualLayout>
                      <c:w val="9.2700198183366944E-2"/>
                      <c:h val="9.5093531713686147E-2"/>
                    </c:manualLayout>
                  </c15:layout>
                  <c15:showDataLabelsRange val="0"/>
                </c:ext>
                <c:ext xmlns:c16="http://schemas.microsoft.com/office/drawing/2014/chart" uri="{C3380CC4-5D6E-409C-BE32-E72D297353CC}">
                  <c16:uniqueId val="{00000011-AB5B-4289-9D13-0FF85F2EAA60}"/>
                </c:ext>
              </c:extLst>
            </c:dLbl>
            <c:dLbl>
              <c:idx val="6"/>
              <c:layout>
                <c:manualLayout>
                  <c:x val="2.6743364671151901E-3"/>
                  <c:y val="-3.4846337606300737E-2"/>
                </c:manualLayout>
              </c:layout>
              <c:tx>
                <c:rich>
                  <a:bodyPr/>
                  <a:lstStyle/>
                  <a:p>
                    <a:r>
                      <a:rPr lang="en-US" dirty="0"/>
                      <a:t>    52</a:t>
                    </a:r>
                  </a:p>
                  <a:p>
                    <a:r>
                      <a:rPr lang="en-US" dirty="0"/>
                      <a:t>     (24%)</a:t>
                    </a:r>
                  </a:p>
                </c:rich>
              </c:tx>
              <c:showLegendKey val="0"/>
              <c:showVal val="1"/>
              <c:showCatName val="0"/>
              <c:showSerName val="0"/>
              <c:showPercent val="0"/>
              <c:showBubbleSize val="0"/>
              <c:extLst>
                <c:ext xmlns:c15="http://schemas.microsoft.com/office/drawing/2012/chart" uri="{CE6537A1-D6FC-4f65-9D91-7224C49458BB}">
                  <c15:layout>
                    <c:manualLayout>
                      <c:w val="5.6388384409123797E-2"/>
                      <c:h val="8.7626438370903642E-2"/>
                    </c:manualLayout>
                  </c15:layout>
                  <c15:showDataLabelsRange val="0"/>
                </c:ext>
                <c:ext xmlns:c16="http://schemas.microsoft.com/office/drawing/2014/chart" uri="{C3380CC4-5D6E-409C-BE32-E72D297353CC}">
                  <c16:uniqueId val="{00000012-AB5B-4289-9D13-0FF85F2EAA60}"/>
                </c:ext>
              </c:extLst>
            </c:dLbl>
            <c:spPr>
              <a:noFill/>
              <a:ln>
                <a:noFill/>
              </a:ln>
              <a:effectLst/>
            </c:spPr>
            <c:txPr>
              <a:bodyPr/>
              <a:lstStyle/>
              <a:p>
                <a:pPr>
                  <a:defRPr sz="10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Sheet1!$G$1:$M$1</c:f>
              <c:strCache>
                <c:ptCount val="7"/>
                <c:pt idx="0">
                  <c:v>2016</c:v>
                </c:pt>
                <c:pt idx="1">
                  <c:v>2017</c:v>
                </c:pt>
                <c:pt idx="2">
                  <c:v>2018</c:v>
                </c:pt>
                <c:pt idx="3">
                  <c:v>2019</c:v>
                </c:pt>
                <c:pt idx="4">
                  <c:v>2020</c:v>
                </c:pt>
                <c:pt idx="5">
                  <c:v>2021</c:v>
                </c:pt>
                <c:pt idx="6">
                  <c:v>2022</c:v>
                </c:pt>
              </c:strCache>
            </c:strRef>
          </c:cat>
          <c:val>
            <c:numRef>
              <c:f>Sheet1!$G$5:$M$5</c:f>
              <c:numCache>
                <c:formatCode>0.0%</c:formatCode>
                <c:ptCount val="7"/>
              </c:numCache>
            </c:numRef>
          </c:val>
          <c:smooth val="0"/>
          <c:extLst>
            <c:ext xmlns:c16="http://schemas.microsoft.com/office/drawing/2014/chart" uri="{C3380CC4-5D6E-409C-BE32-E72D297353CC}">
              <c16:uniqueId val="{00000015-AB5B-4289-9D13-0FF85F2EAA60}"/>
            </c:ext>
          </c:extLst>
        </c:ser>
        <c:ser>
          <c:idx val="4"/>
          <c:order val="4"/>
          <c:tx>
            <c:strRef>
              <c:f>Sheet1!$A$6</c:f>
              <c:strCache>
                <c:ptCount val="1"/>
              </c:strCache>
            </c:strRef>
          </c:tx>
          <c:marker>
            <c:symbol val="none"/>
          </c:marker>
          <c:dLbls>
            <c:delete val="1"/>
          </c:dLbls>
          <c:cat>
            <c:strRef>
              <c:f>Sheet1!$G$1:$M$1</c:f>
              <c:strCache>
                <c:ptCount val="7"/>
                <c:pt idx="0">
                  <c:v>2016</c:v>
                </c:pt>
                <c:pt idx="1">
                  <c:v>2017</c:v>
                </c:pt>
                <c:pt idx="2">
                  <c:v>2018</c:v>
                </c:pt>
                <c:pt idx="3">
                  <c:v>2019</c:v>
                </c:pt>
                <c:pt idx="4">
                  <c:v>2020</c:v>
                </c:pt>
                <c:pt idx="5">
                  <c:v>2021</c:v>
                </c:pt>
                <c:pt idx="6">
                  <c:v>2022</c:v>
                </c:pt>
              </c:strCache>
            </c:strRef>
          </c:cat>
          <c:val>
            <c:numRef>
              <c:f>Sheet1!$G$6:$M$6</c:f>
              <c:numCache>
                <c:formatCode>0.0%</c:formatCode>
                <c:ptCount val="7"/>
                <c:pt idx="0">
                  <c:v>0</c:v>
                </c:pt>
                <c:pt idx="1">
                  <c:v>0</c:v>
                </c:pt>
                <c:pt idx="2">
                  <c:v>0</c:v>
                </c:pt>
              </c:numCache>
            </c:numRef>
          </c:val>
          <c:smooth val="0"/>
          <c:extLst>
            <c:ext xmlns:c16="http://schemas.microsoft.com/office/drawing/2014/chart" uri="{C3380CC4-5D6E-409C-BE32-E72D297353CC}">
              <c16:uniqueId val="{00000016-AB5B-4289-9D13-0FF85F2EAA60}"/>
            </c:ext>
          </c:extLst>
        </c:ser>
        <c:ser>
          <c:idx val="5"/>
          <c:order val="5"/>
          <c:tx>
            <c:strRef>
              <c:f>Sheet1!$A$7</c:f>
              <c:strCache>
                <c:ptCount val="1"/>
              </c:strCache>
            </c:strRef>
          </c:tx>
          <c:marker>
            <c:symbol val="none"/>
          </c:marker>
          <c:dLbls>
            <c:delete val="1"/>
          </c:dLbls>
          <c:cat>
            <c:strRef>
              <c:f>Sheet1!$G$1:$M$1</c:f>
              <c:strCache>
                <c:ptCount val="7"/>
                <c:pt idx="0">
                  <c:v>2016</c:v>
                </c:pt>
                <c:pt idx="1">
                  <c:v>2017</c:v>
                </c:pt>
                <c:pt idx="2">
                  <c:v>2018</c:v>
                </c:pt>
                <c:pt idx="3">
                  <c:v>2019</c:v>
                </c:pt>
                <c:pt idx="4">
                  <c:v>2020</c:v>
                </c:pt>
                <c:pt idx="5">
                  <c:v>2021</c:v>
                </c:pt>
                <c:pt idx="6">
                  <c:v>2022</c:v>
                </c:pt>
              </c:strCache>
            </c:strRef>
          </c:cat>
          <c:val>
            <c:numRef>
              <c:f>Sheet1!$G$7:$M$7</c:f>
              <c:numCache>
                <c:formatCode>0.0%</c:formatCode>
                <c:ptCount val="7"/>
                <c:pt idx="0">
                  <c:v>0</c:v>
                </c:pt>
                <c:pt idx="1">
                  <c:v>0</c:v>
                </c:pt>
                <c:pt idx="2">
                  <c:v>0</c:v>
                </c:pt>
              </c:numCache>
            </c:numRef>
          </c:val>
          <c:smooth val="0"/>
          <c:extLst>
            <c:ext xmlns:c16="http://schemas.microsoft.com/office/drawing/2014/chart" uri="{C3380CC4-5D6E-409C-BE32-E72D297353CC}">
              <c16:uniqueId val="{00000017-AB5B-4289-9D13-0FF85F2EAA60}"/>
            </c:ext>
          </c:extLst>
        </c:ser>
        <c:ser>
          <c:idx val="6"/>
          <c:order val="6"/>
          <c:tx>
            <c:strRef>
              <c:f>Sheet1!$A$8</c:f>
              <c:strCache>
                <c:ptCount val="1"/>
              </c:strCache>
            </c:strRef>
          </c:tx>
          <c:marker>
            <c:symbol val="none"/>
          </c:marker>
          <c:dLbls>
            <c:delete val="1"/>
          </c:dLbls>
          <c:cat>
            <c:strRef>
              <c:f>Sheet1!$G$1:$M$1</c:f>
              <c:strCache>
                <c:ptCount val="7"/>
                <c:pt idx="0">
                  <c:v>2016</c:v>
                </c:pt>
                <c:pt idx="1">
                  <c:v>2017</c:v>
                </c:pt>
                <c:pt idx="2">
                  <c:v>2018</c:v>
                </c:pt>
                <c:pt idx="3">
                  <c:v>2019</c:v>
                </c:pt>
                <c:pt idx="4">
                  <c:v>2020</c:v>
                </c:pt>
                <c:pt idx="5">
                  <c:v>2021</c:v>
                </c:pt>
                <c:pt idx="6">
                  <c:v>2022</c:v>
                </c:pt>
              </c:strCache>
            </c:strRef>
          </c:cat>
          <c:val>
            <c:numRef>
              <c:f>Sheet1!$G$8:$M$8</c:f>
              <c:numCache>
                <c:formatCode>0.0%</c:formatCode>
                <c:ptCount val="7"/>
                <c:pt idx="0">
                  <c:v>0</c:v>
                </c:pt>
                <c:pt idx="1">
                  <c:v>0</c:v>
                </c:pt>
              </c:numCache>
            </c:numRef>
          </c:val>
          <c:smooth val="0"/>
          <c:extLst>
            <c:ext xmlns:c16="http://schemas.microsoft.com/office/drawing/2014/chart" uri="{C3380CC4-5D6E-409C-BE32-E72D297353CC}">
              <c16:uniqueId val="{00000018-AB5B-4289-9D13-0FF85F2EAA60}"/>
            </c:ext>
          </c:extLst>
        </c:ser>
        <c:ser>
          <c:idx val="7"/>
          <c:order val="7"/>
          <c:tx>
            <c:strRef>
              <c:f>Sheet1!$A$9</c:f>
              <c:strCache>
                <c:ptCount val="1"/>
              </c:strCache>
            </c:strRef>
          </c:tx>
          <c:marker>
            <c:symbol val="none"/>
          </c:marker>
          <c:dLbls>
            <c:delete val="1"/>
          </c:dLbls>
          <c:cat>
            <c:strRef>
              <c:f>Sheet1!$G$1:$M$1</c:f>
              <c:strCache>
                <c:ptCount val="7"/>
                <c:pt idx="0">
                  <c:v>2016</c:v>
                </c:pt>
                <c:pt idx="1">
                  <c:v>2017</c:v>
                </c:pt>
                <c:pt idx="2">
                  <c:v>2018</c:v>
                </c:pt>
                <c:pt idx="3">
                  <c:v>2019</c:v>
                </c:pt>
                <c:pt idx="4">
                  <c:v>2020</c:v>
                </c:pt>
                <c:pt idx="5">
                  <c:v>2021</c:v>
                </c:pt>
                <c:pt idx="6">
                  <c:v>2022</c:v>
                </c:pt>
              </c:strCache>
            </c:strRef>
          </c:cat>
          <c:val>
            <c:numRef>
              <c:f>Sheet1!$G$9:$M$9</c:f>
              <c:numCache>
                <c:formatCode>0.0%</c:formatCode>
                <c:ptCount val="7"/>
                <c:pt idx="0">
                  <c:v>0</c:v>
                </c:pt>
                <c:pt idx="1">
                  <c:v>0</c:v>
                </c:pt>
              </c:numCache>
            </c:numRef>
          </c:val>
          <c:smooth val="0"/>
          <c:extLst>
            <c:ext xmlns:c16="http://schemas.microsoft.com/office/drawing/2014/chart" uri="{C3380CC4-5D6E-409C-BE32-E72D297353CC}">
              <c16:uniqueId val="{00000019-AB5B-4289-9D13-0FF85F2EAA60}"/>
            </c:ext>
          </c:extLst>
        </c:ser>
        <c:dLbls>
          <c:showLegendKey val="0"/>
          <c:showVal val="1"/>
          <c:showCatName val="0"/>
          <c:showSerName val="0"/>
          <c:showPercent val="0"/>
          <c:showBubbleSize val="0"/>
        </c:dLbls>
        <c:smooth val="0"/>
        <c:axId val="326569320"/>
        <c:axId val="326562264"/>
      </c:lineChart>
      <c:catAx>
        <c:axId val="326569320"/>
        <c:scaling>
          <c:orientation val="minMax"/>
        </c:scaling>
        <c:delete val="0"/>
        <c:axPos val="b"/>
        <c:numFmt formatCode="General"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326562264"/>
        <c:crosses val="autoZero"/>
        <c:auto val="1"/>
        <c:lblAlgn val="ctr"/>
        <c:lblOffset val="100"/>
        <c:noMultiLvlLbl val="0"/>
      </c:catAx>
      <c:valAx>
        <c:axId val="326562264"/>
        <c:scaling>
          <c:orientation val="minMax"/>
        </c:scaling>
        <c:delete val="0"/>
        <c:axPos val="l"/>
        <c:numFmt formatCode="0.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326569320"/>
        <c:crosses val="autoZero"/>
        <c:crossBetween val="between"/>
      </c:valAx>
    </c:plotArea>
    <c:legend>
      <c:legendPos val="b"/>
      <c:legendEntry>
        <c:idx val="1"/>
        <c:delete val="1"/>
      </c:legendEntry>
      <c:legendEntry>
        <c:idx val="2"/>
        <c:delete val="1"/>
      </c:legendEntry>
      <c:legendEntry>
        <c:idx val="4"/>
        <c:delete val="1"/>
      </c:legendEntry>
      <c:legendEntry>
        <c:idx val="5"/>
        <c:delete val="1"/>
      </c:legendEntry>
      <c:legendEntry>
        <c:idx val="6"/>
        <c:delete val="1"/>
      </c:legendEntry>
      <c:layout>
        <c:manualLayout>
          <c:xMode val="edge"/>
          <c:yMode val="edge"/>
          <c:x val="1.5743476638829513E-2"/>
          <c:y val="0.87524858463303545"/>
          <c:w val="0.17433999429123925"/>
          <c:h val="4.2224354993065011E-2"/>
        </c:manualLayout>
      </c:layout>
      <c:overlay val="0"/>
      <c:spPr>
        <a:solidFill>
          <a:sysClr val="window" lastClr="FFFFFF"/>
        </a:solidFill>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7AD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48F-47FA-8794-D575BFFA1B9F}"/>
              </c:ext>
            </c:extLst>
          </c:dPt>
          <c:dPt>
            <c:idx val="1"/>
            <c:bubble3D val="0"/>
            <c:spPr>
              <a:solidFill>
                <a:srgbClr val="CC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48F-47FA-8794-D575BFFA1B9F}"/>
              </c:ext>
            </c:extLst>
          </c:dPt>
          <c:dPt>
            <c:idx val="2"/>
            <c:bubble3D val="0"/>
            <c:spPr>
              <a:solidFill>
                <a:srgbClr val="99CC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48F-47FA-8794-D575BFFA1B9F}"/>
              </c:ext>
            </c:extLst>
          </c:dPt>
          <c:dPt>
            <c:idx val="3"/>
            <c:bubble3D val="0"/>
            <c:spPr>
              <a:solidFill>
                <a:srgbClr val="9966F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48F-47FA-8794-D575BFFA1B9F}"/>
              </c:ext>
            </c:extLst>
          </c:dPt>
          <c:dPt>
            <c:idx val="4"/>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48F-47FA-8794-D575BFFA1B9F}"/>
              </c:ext>
            </c:extLst>
          </c:dPt>
          <c:dPt>
            <c:idx val="5"/>
            <c:bubble3D val="0"/>
            <c:spPr>
              <a:solidFill>
                <a:srgbClr val="FF99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048F-47FA-8794-D575BFFA1B9F}"/>
              </c:ext>
            </c:extLst>
          </c:dPt>
          <c:dPt>
            <c:idx val="6"/>
            <c:bubble3D val="0"/>
            <c:spPr>
              <a:solidFill>
                <a:srgbClr val="0033CC"/>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048F-47FA-8794-D575BFFA1B9F}"/>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8F-47FA-8794-D575BFFA1B9F}"/>
                </c:ext>
              </c:extLst>
            </c:dLbl>
            <c:dLbl>
              <c:idx val="1"/>
              <c:layout>
                <c:manualLayout>
                  <c:x val="0.12552619203849519"/>
                  <c:y val="1.5486047136440952E-2"/>
                </c:manualLayout>
              </c:layout>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3.5027777777777769E-2"/>
                      <c:h val="6.6571489641432655E-2"/>
                    </c:manualLayout>
                  </c15:layout>
                </c:ext>
                <c:ext xmlns:c16="http://schemas.microsoft.com/office/drawing/2014/chart" uri="{C3380CC4-5D6E-409C-BE32-E72D297353CC}">
                  <c16:uniqueId val="{00000003-048F-47FA-8794-D575BFFA1B9F}"/>
                </c:ext>
              </c:extLst>
            </c:dLbl>
            <c:dLbl>
              <c:idx val="2"/>
              <c:layout>
                <c:manualLayout>
                  <c:x val="0.1090252624671916"/>
                  <c:y val="7.8157890542195962E-2"/>
                </c:manualLayout>
              </c:layout>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4.0583333333333332E-2"/>
                      <c:h val="7.8766286054587756E-2"/>
                    </c:manualLayout>
                  </c15:layout>
                </c:ext>
                <c:ext xmlns:c16="http://schemas.microsoft.com/office/drawing/2014/chart" uri="{C3380CC4-5D6E-409C-BE32-E72D297353CC}">
                  <c16:uniqueId val="{00000005-048F-47FA-8794-D575BFFA1B9F}"/>
                </c:ext>
              </c:extLst>
            </c:dLbl>
            <c:dLbl>
              <c:idx val="3"/>
              <c:layout>
                <c:manualLayout>
                  <c:x val="7.3831146106736606E-2"/>
                  <c:y val="8.994516950670992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8F-47FA-8794-D575BFFA1B9F}"/>
                </c:ext>
              </c:extLst>
            </c:dLbl>
            <c:dLbl>
              <c:idx val="4"/>
              <c:layout>
                <c:manualLayout>
                  <c:x val="5.5970745844269469E-2"/>
                  <c:y val="0.10039178904192879"/>
                </c:manualLayout>
              </c:layout>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3.5027777777777769E-2"/>
                      <c:h val="4.7059815380384507E-2"/>
                    </c:manualLayout>
                  </c15:layout>
                </c:ext>
                <c:ext xmlns:c16="http://schemas.microsoft.com/office/drawing/2014/chart" uri="{C3380CC4-5D6E-409C-BE32-E72D297353CC}">
                  <c16:uniqueId val="{00000009-048F-47FA-8794-D575BFFA1B9F}"/>
                </c:ext>
              </c:extLst>
            </c:dLbl>
            <c:dLbl>
              <c:idx val="5"/>
              <c:layout>
                <c:manualLayout>
                  <c:x val="5.2791666666666619E-2"/>
                  <c:y val="8.478072123674823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48F-47FA-8794-D575BFFA1B9F}"/>
                </c:ext>
              </c:extLst>
            </c:dLbl>
            <c:dLbl>
              <c:idx val="6"/>
              <c:layout>
                <c:manualLayout>
                  <c:x val="2.3125328083989451E-2"/>
                  <c:y val="9.317189343322694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48F-47FA-8794-D575BFFA1B9F}"/>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Sheet1!$A$2:$A$8</c:f>
              <c:strCache>
                <c:ptCount val="7"/>
                <c:pt idx="0">
                  <c:v>White</c:v>
                </c:pt>
                <c:pt idx="1">
                  <c:v>Multiracial</c:v>
                </c:pt>
                <c:pt idx="2">
                  <c:v>Black/AA</c:v>
                </c:pt>
                <c:pt idx="3">
                  <c:v>AI/AN</c:v>
                </c:pt>
                <c:pt idx="4">
                  <c:v>Asian</c:v>
                </c:pt>
                <c:pt idx="5">
                  <c:v>NH/PI</c:v>
                </c:pt>
                <c:pt idx="6">
                  <c:v>Unknown</c:v>
                </c:pt>
              </c:strCache>
            </c:strRef>
          </c:cat>
          <c:val>
            <c:numRef>
              <c:f>Sheet1!$B$2:$B$8</c:f>
              <c:numCache>
                <c:formatCode>0%</c:formatCode>
                <c:ptCount val="7"/>
                <c:pt idx="0">
                  <c:v>0.74</c:v>
                </c:pt>
                <c:pt idx="1">
                  <c:v>0.04</c:v>
                </c:pt>
                <c:pt idx="2">
                  <c:v>7.0000000000000007E-2</c:v>
                </c:pt>
                <c:pt idx="3">
                  <c:v>0.03</c:v>
                </c:pt>
                <c:pt idx="4">
                  <c:v>0.02</c:v>
                </c:pt>
                <c:pt idx="5">
                  <c:v>0.01</c:v>
                </c:pt>
                <c:pt idx="6">
                  <c:v>0.1</c:v>
                </c:pt>
              </c:numCache>
            </c:numRef>
          </c:val>
          <c:extLst>
            <c:ext xmlns:c16="http://schemas.microsoft.com/office/drawing/2014/chart" uri="{C3380CC4-5D6E-409C-BE32-E72D297353CC}">
              <c16:uniqueId val="{0000000E-048F-47FA-8794-D575BFFA1B9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8282031933508311"/>
          <c:y val="0.27446231847504071"/>
          <c:w val="9.9124125109361347E-2"/>
          <c:h val="0.4436719311997718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4.6703808857955935E-2"/>
          <c:y val="4.654365980771763E-2"/>
          <c:w val="0.94516103198312895"/>
          <c:h val="0.74252434117946875"/>
        </c:manualLayout>
      </c:layout>
      <c:bar3DChart>
        <c:barDir val="col"/>
        <c:grouping val="percentStacked"/>
        <c:varyColors val="0"/>
        <c:ser>
          <c:idx val="0"/>
          <c:order val="0"/>
          <c:tx>
            <c:strRef>
              <c:f>Sheet1!$A$2</c:f>
              <c:strCache>
                <c:ptCount val="1"/>
                <c:pt idx="0">
                  <c:v>Not Hispanic/Latino</c:v>
                </c:pt>
              </c:strCache>
            </c:strRef>
          </c:tx>
          <c:spPr>
            <a:solidFill>
              <a:srgbClr val="0070C0"/>
            </a:solidFill>
            <a:ln>
              <a:noFill/>
            </a:ln>
          </c:spPr>
          <c:invertIfNegative val="0"/>
          <c:dLbls>
            <c:dLbl>
              <c:idx val="0"/>
              <c:layout>
                <c:manualLayout>
                  <c:x val="4.2028199267054676E-3"/>
                  <c:y val="-2.3112711756281914E-3"/>
                </c:manualLayout>
              </c:layout>
              <c:tx>
                <c:rich>
                  <a:bodyPr/>
                  <a:lstStyle/>
                  <a:p>
                    <a:r>
                      <a:rPr lang="en-US" dirty="0"/>
                      <a:t>  155</a:t>
                    </a:r>
                  </a:p>
                  <a:p>
                    <a:r>
                      <a:rPr lang="en-US" dirty="0"/>
                      <a:t>  (75%)</a:t>
                    </a:r>
                  </a:p>
                </c:rich>
              </c:tx>
              <c:showLegendKey val="0"/>
              <c:showVal val="1"/>
              <c:showCatName val="0"/>
              <c:showSerName val="0"/>
              <c:showPercent val="0"/>
              <c:showBubbleSize val="0"/>
              <c:extLst>
                <c:ext xmlns:c15="http://schemas.microsoft.com/office/drawing/2012/chart" uri="{CE6537A1-D6FC-4f65-9D91-7224C49458BB}">
                  <c15:layout>
                    <c:manualLayout>
                      <c:w val="4.7884128364930965E-2"/>
                      <c:h val="6.8224342841889496E-2"/>
                    </c:manualLayout>
                  </c15:layout>
                  <c15:showDataLabelsRange val="0"/>
                </c:ext>
                <c:ext xmlns:c16="http://schemas.microsoft.com/office/drawing/2014/chart" uri="{C3380CC4-5D6E-409C-BE32-E72D297353CC}">
                  <c16:uniqueId val="{00000000-AB5B-4289-9D13-0FF85F2EAA60}"/>
                </c:ext>
              </c:extLst>
            </c:dLbl>
            <c:dLbl>
              <c:idx val="1"/>
              <c:layout>
                <c:manualLayout>
                  <c:x val="3.502405094038269E-3"/>
                  <c:y val="1.2447115438323278E-3"/>
                </c:manualLayout>
              </c:layout>
              <c:tx>
                <c:rich>
                  <a:bodyPr wrap="square" lIns="38100" tIns="19050" rIns="38100" bIns="19050" anchor="ctr">
                    <a:noAutofit/>
                  </a:bodyPr>
                  <a:lstStyle/>
                  <a:p>
                    <a:pPr>
                      <a:defRPr b="1"/>
                    </a:pPr>
                    <a:r>
                      <a:rPr lang="en-US" b="1" dirty="0"/>
                      <a:t>  130</a:t>
                    </a:r>
                  </a:p>
                  <a:p>
                    <a:pPr>
                      <a:defRPr b="1"/>
                    </a:pPr>
                    <a:r>
                      <a:rPr lang="en-US" b="1" dirty="0"/>
                      <a:t>   (76%)</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0285158574271089E-2"/>
                      <c:h val="0.11998384285629451"/>
                    </c:manualLayout>
                  </c15:layout>
                  <c15:showDataLabelsRange val="0"/>
                </c:ext>
                <c:ext xmlns:c16="http://schemas.microsoft.com/office/drawing/2014/chart" uri="{C3380CC4-5D6E-409C-BE32-E72D297353CC}">
                  <c16:uniqueId val="{00000001-AB5B-4289-9D13-0FF85F2EAA60}"/>
                </c:ext>
              </c:extLst>
            </c:dLbl>
            <c:dLbl>
              <c:idx val="2"/>
              <c:layout>
                <c:manualLayout>
                  <c:x val="5.6037599022738544E-3"/>
                  <c:y val="1.9912248914086682E-2"/>
                </c:manualLayout>
              </c:layout>
              <c:tx>
                <c:rich>
                  <a:bodyPr/>
                  <a:lstStyle/>
                  <a:p>
                    <a:r>
                      <a:rPr lang="en-US" dirty="0"/>
                      <a:t>194</a:t>
                    </a:r>
                  </a:p>
                  <a:p>
                    <a:r>
                      <a:rPr lang="en-US" dirty="0"/>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B5B-4289-9D13-0FF85F2EAA60}"/>
                </c:ext>
              </c:extLst>
            </c:dLbl>
            <c:dLbl>
              <c:idx val="3"/>
              <c:layout>
                <c:manualLayout>
                  <c:x val="8.4056398534108328E-3"/>
                  <c:y val="1.4934186685565011E-2"/>
                </c:manualLayout>
              </c:layout>
              <c:tx>
                <c:rich>
                  <a:bodyPr/>
                  <a:lstStyle/>
                  <a:p>
                    <a:r>
                      <a:rPr lang="en-US" dirty="0"/>
                      <a:t>202</a:t>
                    </a:r>
                  </a:p>
                  <a:p>
                    <a:r>
                      <a:rPr lang="en-US" dirty="0"/>
                      <a:t>(80%)</a:t>
                    </a:r>
                  </a:p>
                </c:rich>
              </c:tx>
              <c:showLegendKey val="0"/>
              <c:showVal val="1"/>
              <c:showCatName val="0"/>
              <c:showSerName val="0"/>
              <c:showPercent val="0"/>
              <c:showBubbleSize val="0"/>
              <c:extLst>
                <c:ext xmlns:c15="http://schemas.microsoft.com/office/drawing/2012/chart" uri="{CE6537A1-D6FC-4f65-9D91-7224C49458BB}">
                  <c15:layout>
                    <c:manualLayout>
                      <c:w val="4.9271058940743767E-2"/>
                      <c:h val="7.5181282799599486E-2"/>
                    </c:manualLayout>
                  </c15:layout>
                  <c15:showDataLabelsRange val="0"/>
                </c:ext>
                <c:ext xmlns:c16="http://schemas.microsoft.com/office/drawing/2014/chart" uri="{C3380CC4-5D6E-409C-BE32-E72D297353CC}">
                  <c16:uniqueId val="{00000003-AB5B-4289-9D13-0FF85F2EAA60}"/>
                </c:ext>
              </c:extLst>
            </c:dLbl>
            <c:dLbl>
              <c:idx val="4"/>
              <c:layout>
                <c:manualLayout>
                  <c:x val="7.0046998778424468E-3"/>
                  <c:y val="1.9912248914086682E-2"/>
                </c:manualLayout>
              </c:layout>
              <c:tx>
                <c:rich>
                  <a:bodyPr/>
                  <a:lstStyle/>
                  <a:p>
                    <a:r>
                      <a:rPr lang="en-US" dirty="0"/>
                      <a:t>202</a:t>
                    </a:r>
                  </a:p>
                  <a:p>
                    <a:r>
                      <a:rPr lang="en-US" dirty="0"/>
                      <a:t>(82%)</a:t>
                    </a:r>
                  </a:p>
                </c:rich>
              </c:tx>
              <c:showLegendKey val="0"/>
              <c:showVal val="1"/>
              <c:showCatName val="0"/>
              <c:showSerName val="0"/>
              <c:showPercent val="0"/>
              <c:showBubbleSize val="0"/>
              <c:extLst>
                <c:ext xmlns:c15="http://schemas.microsoft.com/office/drawing/2012/chart" uri="{CE6537A1-D6FC-4f65-9D91-7224C49458BB}">
                  <c15:layout>
                    <c:manualLayout>
                      <c:w val="7.8788864225971839E-2"/>
                      <c:h val="0.14238512288464203"/>
                    </c:manualLayout>
                  </c15:layout>
                  <c15:showDataLabelsRange val="0"/>
                </c:ext>
                <c:ext xmlns:c16="http://schemas.microsoft.com/office/drawing/2014/chart" uri="{C3380CC4-5D6E-409C-BE32-E72D297353CC}">
                  <c16:uniqueId val="{00000004-AB5B-4289-9D13-0FF85F2EAA60}"/>
                </c:ext>
              </c:extLst>
            </c:dLbl>
            <c:dLbl>
              <c:idx val="5"/>
              <c:layout>
                <c:manualLayout>
                  <c:x val="1.4009951306856376E-3"/>
                  <c:y val="7.4670933427825967E-3"/>
                </c:manualLayout>
              </c:layout>
              <c:tx>
                <c:rich>
                  <a:bodyPr/>
                  <a:lstStyle/>
                  <a:p>
                    <a:r>
                      <a:rPr lang="en-US" dirty="0"/>
                      <a:t>188</a:t>
                    </a:r>
                  </a:p>
                  <a:p>
                    <a:r>
                      <a:rPr lang="en-US" dirty="0"/>
                      <a:t>(75%)	%)</a:t>
                    </a:r>
                  </a:p>
                </c:rich>
              </c:tx>
              <c:showLegendKey val="0"/>
              <c:showVal val="1"/>
              <c:showCatName val="0"/>
              <c:showSerName val="0"/>
              <c:showPercent val="0"/>
              <c:showBubbleSize val="0"/>
              <c:extLst>
                <c:ext xmlns:c15="http://schemas.microsoft.com/office/drawing/2012/chart" uri="{CE6537A1-D6FC-4f65-9D91-7224C49458BB}">
                  <c15:layout>
                    <c:manualLayout>
                      <c:w val="6.7483278623134121E-2"/>
                      <c:h val="0.10753868728499034"/>
                    </c:manualLayout>
                  </c15:layout>
                  <c15:showDataLabelsRange val="0"/>
                </c:ext>
                <c:ext xmlns:c16="http://schemas.microsoft.com/office/drawing/2014/chart" uri="{C3380CC4-5D6E-409C-BE32-E72D297353CC}">
                  <c16:uniqueId val="{00000005-AB5B-4289-9D13-0FF85F2EAA60}"/>
                </c:ext>
              </c:extLst>
            </c:dLbl>
            <c:dLbl>
              <c:idx val="6"/>
              <c:layout>
                <c:manualLayout>
                  <c:x val="1.0028761751681962E-2"/>
                  <c:y val="-6.2224797923012241E-3"/>
                </c:manualLayout>
              </c:layout>
              <c:tx>
                <c:rich>
                  <a:bodyPr/>
                  <a:lstStyle/>
                  <a:p>
                    <a:r>
                      <a:rPr lang="en-US" baseline="0" dirty="0"/>
                      <a:t>165</a:t>
                    </a:r>
                    <a:endParaRPr lang="en-US" dirty="0"/>
                  </a:p>
                  <a:p>
                    <a:r>
                      <a:rPr lang="en-US" dirty="0"/>
                      <a:t>(76%)</a:t>
                    </a:r>
                  </a:p>
                </c:rich>
              </c:tx>
              <c:showLegendKey val="0"/>
              <c:showVal val="1"/>
              <c:showCatName val="0"/>
              <c:showSerName val="0"/>
              <c:showPercent val="0"/>
              <c:showBubbleSize val="0"/>
              <c:extLst>
                <c:ext xmlns:c15="http://schemas.microsoft.com/office/drawing/2012/chart" uri="{CE6537A1-D6FC-4f65-9D91-7224C49458BB}">
                  <c15:layout>
                    <c:manualLayout>
                      <c:w val="5.1039711474893411E-2"/>
                      <c:h val="8.5137407256642816E-2"/>
                    </c:manualLayout>
                  </c15:layout>
                  <c15:showDataLabelsRange val="0"/>
                </c:ext>
                <c:ext xmlns:c16="http://schemas.microsoft.com/office/drawing/2014/chart" uri="{C3380CC4-5D6E-409C-BE32-E72D297353CC}">
                  <c16:uniqueId val="{00000006-AB5B-4289-9D13-0FF85F2EAA60}"/>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Sheet1!$G$1:$M$1</c:f>
              <c:strCache>
                <c:ptCount val="7"/>
                <c:pt idx="0">
                  <c:v>2016</c:v>
                </c:pt>
                <c:pt idx="1">
                  <c:v>2017</c:v>
                </c:pt>
                <c:pt idx="2">
                  <c:v>2018</c:v>
                </c:pt>
                <c:pt idx="3">
                  <c:v>2019</c:v>
                </c:pt>
                <c:pt idx="4">
                  <c:v>2020</c:v>
                </c:pt>
                <c:pt idx="5">
                  <c:v>2021</c:v>
                </c:pt>
                <c:pt idx="6">
                  <c:v>2022</c:v>
                </c:pt>
              </c:strCache>
            </c:strRef>
          </c:cat>
          <c:val>
            <c:numRef>
              <c:f>Sheet1!$G$2:$M$2</c:f>
              <c:numCache>
                <c:formatCode>0.0%</c:formatCode>
                <c:ptCount val="7"/>
                <c:pt idx="0">
                  <c:v>1.55</c:v>
                </c:pt>
                <c:pt idx="1">
                  <c:v>1.32</c:v>
                </c:pt>
                <c:pt idx="2">
                  <c:v>1.94</c:v>
                </c:pt>
                <c:pt idx="3">
                  <c:v>2.02</c:v>
                </c:pt>
                <c:pt idx="4">
                  <c:v>2.02</c:v>
                </c:pt>
                <c:pt idx="5">
                  <c:v>0.75</c:v>
                </c:pt>
                <c:pt idx="6">
                  <c:v>0.76</c:v>
                </c:pt>
              </c:numCache>
            </c:numRef>
          </c:val>
          <c:extLst>
            <c:ext xmlns:c16="http://schemas.microsoft.com/office/drawing/2014/chart" uri="{C3380CC4-5D6E-409C-BE32-E72D297353CC}">
              <c16:uniqueId val="{00000009-AB5B-4289-9D13-0FF85F2EAA60}"/>
            </c:ext>
          </c:extLst>
        </c:ser>
        <c:ser>
          <c:idx val="1"/>
          <c:order val="1"/>
          <c:tx>
            <c:strRef>
              <c:f>Sheet1!$A$3</c:f>
              <c:strCache>
                <c:ptCount val="1"/>
              </c:strCache>
            </c:strRef>
          </c:tx>
          <c:spPr>
            <a:solidFill>
              <a:srgbClr val="C0504D">
                <a:lumMod val="60000"/>
                <a:lumOff val="40000"/>
              </a:srgbClr>
            </a:solidFill>
          </c:spPr>
          <c:invertIfNegative val="0"/>
          <c:dLbls>
            <c:delete val="1"/>
          </c:dLbls>
          <c:cat>
            <c:strRef>
              <c:f>Sheet1!$G$1:$M$1</c:f>
              <c:strCache>
                <c:ptCount val="7"/>
                <c:pt idx="0">
                  <c:v>2016</c:v>
                </c:pt>
                <c:pt idx="1">
                  <c:v>2017</c:v>
                </c:pt>
                <c:pt idx="2">
                  <c:v>2018</c:v>
                </c:pt>
                <c:pt idx="3">
                  <c:v>2019</c:v>
                </c:pt>
                <c:pt idx="4">
                  <c:v>2020</c:v>
                </c:pt>
                <c:pt idx="5">
                  <c:v>2021</c:v>
                </c:pt>
                <c:pt idx="6">
                  <c:v>2022</c:v>
                </c:pt>
              </c:strCache>
            </c:strRef>
          </c:cat>
          <c:val>
            <c:numRef>
              <c:f>Sheet1!$G$3:$M$3</c:f>
              <c:numCache>
                <c:formatCode>0.0%</c:formatCode>
                <c:ptCount val="7"/>
                <c:pt idx="0">
                  <c:v>0</c:v>
                </c:pt>
                <c:pt idx="1">
                  <c:v>0</c:v>
                </c:pt>
                <c:pt idx="2">
                  <c:v>0</c:v>
                </c:pt>
              </c:numCache>
            </c:numRef>
          </c:val>
          <c:extLst>
            <c:ext xmlns:c16="http://schemas.microsoft.com/office/drawing/2014/chart" uri="{C3380CC4-5D6E-409C-BE32-E72D297353CC}">
              <c16:uniqueId val="{0000000A-AB5B-4289-9D13-0FF85F2EAA60}"/>
            </c:ext>
          </c:extLst>
        </c:ser>
        <c:ser>
          <c:idx val="2"/>
          <c:order val="2"/>
          <c:tx>
            <c:strRef>
              <c:f>Sheet1!$A$4</c:f>
              <c:strCache>
                <c:ptCount val="1"/>
              </c:strCache>
            </c:strRef>
          </c:tx>
          <c:spPr>
            <a:solidFill>
              <a:srgbClr val="4BACC6">
                <a:lumMod val="60000"/>
                <a:lumOff val="40000"/>
              </a:srgbClr>
            </a:solidFill>
          </c:spPr>
          <c:invertIfNegative val="0"/>
          <c:dLbls>
            <c:delete val="1"/>
          </c:dLbls>
          <c:cat>
            <c:strRef>
              <c:f>Sheet1!$G$1:$M$1</c:f>
              <c:strCache>
                <c:ptCount val="7"/>
                <c:pt idx="0">
                  <c:v>2016</c:v>
                </c:pt>
                <c:pt idx="1">
                  <c:v>2017</c:v>
                </c:pt>
                <c:pt idx="2">
                  <c:v>2018</c:v>
                </c:pt>
                <c:pt idx="3">
                  <c:v>2019</c:v>
                </c:pt>
                <c:pt idx="4">
                  <c:v>2020</c:v>
                </c:pt>
                <c:pt idx="5">
                  <c:v>2021</c:v>
                </c:pt>
                <c:pt idx="6">
                  <c:v>2022</c:v>
                </c:pt>
              </c:strCache>
            </c:strRef>
          </c:cat>
          <c:val>
            <c:numRef>
              <c:f>Sheet1!$G$4:$M$4</c:f>
              <c:numCache>
                <c:formatCode>0.0%</c:formatCode>
                <c:ptCount val="7"/>
                <c:pt idx="0">
                  <c:v>0</c:v>
                </c:pt>
                <c:pt idx="1">
                  <c:v>0</c:v>
                </c:pt>
                <c:pt idx="2">
                  <c:v>0</c:v>
                </c:pt>
              </c:numCache>
            </c:numRef>
          </c:val>
          <c:extLst>
            <c:ext xmlns:c16="http://schemas.microsoft.com/office/drawing/2014/chart" uri="{C3380CC4-5D6E-409C-BE32-E72D297353CC}">
              <c16:uniqueId val="{0000000B-AB5B-4289-9D13-0FF85F2EAA60}"/>
            </c:ext>
          </c:extLst>
        </c:ser>
        <c:ser>
          <c:idx val="3"/>
          <c:order val="3"/>
          <c:tx>
            <c:strRef>
              <c:f>Sheet1!$A$5</c:f>
              <c:strCache>
                <c:ptCount val="1"/>
                <c:pt idx="0">
                  <c:v>Hispanic/Latino</c:v>
                </c:pt>
              </c:strCache>
            </c:strRef>
          </c:tx>
          <c:spPr>
            <a:solidFill>
              <a:srgbClr val="4BACC6">
                <a:lumMod val="40000"/>
                <a:lumOff val="60000"/>
              </a:srgbClr>
            </a:solidFill>
            <a:ln>
              <a:noFill/>
            </a:ln>
          </c:spPr>
          <c:invertIfNegative val="0"/>
          <c:dLbls>
            <c:dLbl>
              <c:idx val="0"/>
              <c:layout>
                <c:manualLayout>
                  <c:x val="1.4009399755684894E-3"/>
                  <c:y val="-2.2401280028347518E-2"/>
                </c:manualLayout>
              </c:layout>
              <c:tx>
                <c:rich>
                  <a:bodyPr/>
                  <a:lstStyle/>
                  <a:p>
                    <a:r>
                      <a:rPr lang="en-US" dirty="0"/>
                      <a:t>     </a:t>
                    </a:r>
                  </a:p>
                  <a:p>
                    <a:r>
                      <a:rPr lang="en-US" dirty="0"/>
                      <a:t>    52</a:t>
                    </a:r>
                  </a:p>
                  <a:p>
                    <a:r>
                      <a:rPr lang="en-US" dirty="0"/>
                      <a:t>    (25%)</a:t>
                    </a:r>
                  </a:p>
                  <a:p>
                    <a:r>
                      <a:rPr lang="en-US" dirty="0"/>
                      <a:t>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B5B-4289-9D13-0FF85F2EAA60}"/>
                </c:ext>
              </c:extLst>
            </c:dLbl>
            <c:dLbl>
              <c:idx val="1"/>
              <c:layout>
                <c:manualLayout>
                  <c:x val="4.2028750818225132E-3"/>
                  <c:y val="-1.9912248914086682E-2"/>
                </c:manualLayout>
              </c:layout>
              <c:tx>
                <c:rich>
                  <a:bodyPr/>
                  <a:lstStyle/>
                  <a:p>
                    <a:r>
                      <a:rPr lang="en-US" dirty="0"/>
                      <a:t>  40</a:t>
                    </a:r>
                  </a:p>
                  <a:p>
                    <a:r>
                      <a:rPr lang="en-US" dirty="0"/>
                      <a:t>   (24%)</a:t>
                    </a:r>
                  </a:p>
                </c:rich>
              </c:tx>
              <c:showLegendKey val="0"/>
              <c:showVal val="1"/>
              <c:showCatName val="0"/>
              <c:showSerName val="0"/>
              <c:showPercent val="0"/>
              <c:showBubbleSize val="0"/>
              <c:extLst>
                <c:ext xmlns:c15="http://schemas.microsoft.com/office/drawing/2012/chart" uri="{CE6537A1-D6FC-4f65-9D91-7224C49458BB}">
                  <c15:layout>
                    <c:manualLayout>
                      <c:w val="0.10739605852708038"/>
                      <c:h val="7.7670313913860312E-2"/>
                    </c:manualLayout>
                  </c15:layout>
                  <c15:showDataLabelsRange val="0"/>
                </c:ext>
                <c:ext xmlns:c16="http://schemas.microsoft.com/office/drawing/2014/chart" uri="{C3380CC4-5D6E-409C-BE32-E72D297353CC}">
                  <c16:uniqueId val="{0000000D-AB5B-4289-9D13-0FF85F2EAA60}"/>
                </c:ext>
              </c:extLst>
            </c:dLbl>
            <c:dLbl>
              <c:idx val="2"/>
              <c:layout>
                <c:manualLayout>
                  <c:x val="7.0046998778424468E-3"/>
                  <c:y val="-9.9561244570433513E-3"/>
                </c:manualLayout>
              </c:layout>
              <c:tx>
                <c:rich>
                  <a:bodyPr/>
                  <a:lstStyle/>
                  <a:p>
                    <a:r>
                      <a:rPr lang="en-US" dirty="0"/>
                      <a:t>43</a:t>
                    </a:r>
                  </a:p>
                  <a:p>
                    <a:r>
                      <a:rPr lang="en-US" dirty="0"/>
                      <a:t>(18%)</a:t>
                    </a:r>
                  </a:p>
                </c:rich>
              </c:tx>
              <c:showLegendKey val="0"/>
              <c:showVal val="1"/>
              <c:showCatName val="0"/>
              <c:showSerName val="0"/>
              <c:showPercent val="0"/>
              <c:showBubbleSize val="0"/>
              <c:extLst>
                <c:ext xmlns:c15="http://schemas.microsoft.com/office/drawing/2012/chart" uri="{CE6537A1-D6FC-4f65-9D91-7224C49458BB}">
                  <c15:layout>
                    <c:manualLayout>
                      <c:w val="5.4160339455477796E-2"/>
                      <c:h val="6.8224342841889496E-2"/>
                    </c:manualLayout>
                  </c15:layout>
                  <c15:showDataLabelsRange val="0"/>
                </c:ext>
                <c:ext xmlns:c16="http://schemas.microsoft.com/office/drawing/2014/chart" uri="{C3380CC4-5D6E-409C-BE32-E72D297353CC}">
                  <c16:uniqueId val="{0000000E-AB5B-4289-9D13-0FF85F2EAA60}"/>
                </c:ext>
              </c:extLst>
            </c:dLbl>
            <c:dLbl>
              <c:idx val="3"/>
              <c:layout>
                <c:manualLayout>
                  <c:x val="7.0046998778423436E-3"/>
                  <c:y val="-1.617870224269544E-2"/>
                </c:manualLayout>
              </c:layout>
              <c:tx>
                <c:rich>
                  <a:bodyPr/>
                  <a:lstStyle/>
                  <a:p>
                    <a:r>
                      <a:rPr lang="en-US" dirty="0"/>
                      <a:t>51</a:t>
                    </a:r>
                  </a:p>
                  <a:p>
                    <a:r>
                      <a:rPr lang="en-US" dirty="0"/>
                      <a:t>(20%)</a:t>
                    </a:r>
                  </a:p>
                </c:rich>
              </c:tx>
              <c:showLegendKey val="0"/>
              <c:showVal val="1"/>
              <c:showCatName val="0"/>
              <c:showSerName val="0"/>
              <c:showPercent val="0"/>
              <c:showBubbleSize val="0"/>
              <c:extLst>
                <c:ext xmlns:c15="http://schemas.microsoft.com/office/drawing/2012/chart" uri="{CE6537A1-D6FC-4f65-9D91-7224C49458BB}">
                  <c15:layout>
                    <c:manualLayout>
                      <c:w val="4.1551879675361392E-2"/>
                      <c:h val="8.0669498413193666E-2"/>
                    </c:manualLayout>
                  </c15:layout>
                  <c15:showDataLabelsRange val="0"/>
                </c:ext>
                <c:ext xmlns:c16="http://schemas.microsoft.com/office/drawing/2014/chart" uri="{C3380CC4-5D6E-409C-BE32-E72D297353CC}">
                  <c16:uniqueId val="{0000000F-AB5B-4289-9D13-0FF85F2EAA60}"/>
                </c:ext>
              </c:extLst>
            </c:dLbl>
            <c:dLbl>
              <c:idx val="4"/>
              <c:layout>
                <c:manualLayout>
                  <c:x val="7.0046998778423436E-3"/>
                  <c:y val="-1.4934186685565011E-2"/>
                </c:manualLayout>
              </c:layout>
              <c:tx>
                <c:rich>
                  <a:bodyPr/>
                  <a:lstStyle/>
                  <a:p>
                    <a:r>
                      <a:rPr lang="en-US" dirty="0"/>
                      <a:t>45</a:t>
                    </a:r>
                  </a:p>
                  <a:p>
                    <a:r>
                      <a:rPr lang="en-US" dirty="0"/>
                      <a:t>(18%)</a:t>
                    </a:r>
                  </a:p>
                </c:rich>
              </c:tx>
              <c:showLegendKey val="0"/>
              <c:showVal val="1"/>
              <c:showCatName val="0"/>
              <c:showSerName val="0"/>
              <c:showPercent val="0"/>
              <c:showBubbleSize val="0"/>
              <c:extLst>
                <c:ext xmlns:c15="http://schemas.microsoft.com/office/drawing/2012/chart" uri="{CE6537A1-D6FC-4f65-9D91-7224C49458BB}">
                  <c15:layout>
                    <c:manualLayout>
                      <c:w val="8.8497378256661471E-2"/>
                      <c:h val="9.7582562827947E-2"/>
                    </c:manualLayout>
                  </c15:layout>
                  <c15:showDataLabelsRange val="0"/>
                </c:ext>
                <c:ext xmlns:c16="http://schemas.microsoft.com/office/drawing/2014/chart" uri="{C3380CC4-5D6E-409C-BE32-E72D297353CC}">
                  <c16:uniqueId val="{00000010-AB5B-4289-9D13-0FF85F2EAA60}"/>
                </c:ext>
              </c:extLst>
            </c:dLbl>
            <c:dLbl>
              <c:idx val="5"/>
              <c:layout>
                <c:manualLayout>
                  <c:x val="9.8065798289794243E-3"/>
                  <c:y val="-3.3601822049170317E-2"/>
                </c:manualLayout>
              </c:layout>
              <c:tx>
                <c:rich>
                  <a:bodyPr/>
                  <a:lstStyle/>
                  <a:p>
                    <a:r>
                      <a:rPr lang="en-US" dirty="0"/>
                      <a:t>62</a:t>
                    </a:r>
                  </a:p>
                  <a:p>
                    <a:r>
                      <a:rPr lang="en-US" dirty="0"/>
                      <a:t>(25%)</a:t>
                    </a:r>
                  </a:p>
                </c:rich>
              </c:tx>
              <c:showLegendKey val="0"/>
              <c:showVal val="1"/>
              <c:showCatName val="0"/>
              <c:showSerName val="0"/>
              <c:showPercent val="0"/>
              <c:showBubbleSize val="0"/>
              <c:extLst>
                <c:ext xmlns:c15="http://schemas.microsoft.com/office/drawing/2012/chart" uri="{CE6537A1-D6FC-4f65-9D91-7224C49458BB}">
                  <c15:layout>
                    <c:manualLayout>
                      <c:w val="9.2700198183366944E-2"/>
                      <c:h val="9.5093531713686147E-2"/>
                    </c:manualLayout>
                  </c15:layout>
                  <c15:showDataLabelsRange val="0"/>
                </c:ext>
                <c:ext xmlns:c16="http://schemas.microsoft.com/office/drawing/2014/chart" uri="{C3380CC4-5D6E-409C-BE32-E72D297353CC}">
                  <c16:uniqueId val="{00000011-AB5B-4289-9D13-0FF85F2EAA60}"/>
                </c:ext>
              </c:extLst>
            </c:dLbl>
            <c:dLbl>
              <c:idx val="6"/>
              <c:layout>
                <c:manualLayout>
                  <c:x val="2.6743364671151901E-3"/>
                  <c:y val="-3.4846337606300737E-2"/>
                </c:manualLayout>
              </c:layout>
              <c:tx>
                <c:rich>
                  <a:bodyPr/>
                  <a:lstStyle/>
                  <a:p>
                    <a:r>
                      <a:rPr lang="en-US" dirty="0"/>
                      <a:t>    52</a:t>
                    </a:r>
                  </a:p>
                  <a:p>
                    <a:r>
                      <a:rPr lang="en-US" dirty="0"/>
                      <a:t>     (24%)</a:t>
                    </a:r>
                  </a:p>
                </c:rich>
              </c:tx>
              <c:showLegendKey val="0"/>
              <c:showVal val="1"/>
              <c:showCatName val="0"/>
              <c:showSerName val="0"/>
              <c:showPercent val="0"/>
              <c:showBubbleSize val="0"/>
              <c:extLst>
                <c:ext xmlns:c15="http://schemas.microsoft.com/office/drawing/2012/chart" uri="{CE6537A1-D6FC-4f65-9D91-7224C49458BB}">
                  <c15:layout>
                    <c:manualLayout>
                      <c:w val="5.6388384409123797E-2"/>
                      <c:h val="8.7626438370903642E-2"/>
                    </c:manualLayout>
                  </c15:layout>
                  <c15:showDataLabelsRange val="0"/>
                </c:ext>
                <c:ext xmlns:c16="http://schemas.microsoft.com/office/drawing/2014/chart" uri="{C3380CC4-5D6E-409C-BE32-E72D297353CC}">
                  <c16:uniqueId val="{00000012-AB5B-4289-9D13-0FF85F2EAA60}"/>
                </c:ext>
              </c:extLst>
            </c:dLbl>
            <c:spPr>
              <a:noFill/>
              <a:ln>
                <a:noFill/>
              </a:ln>
              <a:effectLst/>
            </c:spPr>
            <c:txPr>
              <a:bodyPr/>
              <a:lstStyle/>
              <a:p>
                <a:pPr>
                  <a:defRPr sz="10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Sheet1!$G$1:$M$1</c:f>
              <c:strCache>
                <c:ptCount val="7"/>
                <c:pt idx="0">
                  <c:v>2016</c:v>
                </c:pt>
                <c:pt idx="1">
                  <c:v>2017</c:v>
                </c:pt>
                <c:pt idx="2">
                  <c:v>2018</c:v>
                </c:pt>
                <c:pt idx="3">
                  <c:v>2019</c:v>
                </c:pt>
                <c:pt idx="4">
                  <c:v>2020</c:v>
                </c:pt>
                <c:pt idx="5">
                  <c:v>2021</c:v>
                </c:pt>
                <c:pt idx="6">
                  <c:v>2022</c:v>
                </c:pt>
              </c:strCache>
            </c:strRef>
          </c:cat>
          <c:val>
            <c:numRef>
              <c:f>Sheet1!$G$5:$M$5</c:f>
              <c:numCache>
                <c:formatCode>0.0%</c:formatCode>
                <c:ptCount val="7"/>
                <c:pt idx="0">
                  <c:v>0.52</c:v>
                </c:pt>
                <c:pt idx="1">
                  <c:v>0.4</c:v>
                </c:pt>
                <c:pt idx="2">
                  <c:v>0.43</c:v>
                </c:pt>
                <c:pt idx="3">
                  <c:v>0.51</c:v>
                </c:pt>
                <c:pt idx="4">
                  <c:v>0.45</c:v>
                </c:pt>
                <c:pt idx="5">
                  <c:v>0.25</c:v>
                </c:pt>
                <c:pt idx="6">
                  <c:v>0.24</c:v>
                </c:pt>
              </c:numCache>
            </c:numRef>
          </c:val>
          <c:extLst>
            <c:ext xmlns:c16="http://schemas.microsoft.com/office/drawing/2014/chart" uri="{C3380CC4-5D6E-409C-BE32-E72D297353CC}">
              <c16:uniqueId val="{00000015-AB5B-4289-9D13-0FF85F2EAA60}"/>
            </c:ext>
          </c:extLst>
        </c:ser>
        <c:ser>
          <c:idx val="4"/>
          <c:order val="4"/>
          <c:tx>
            <c:strRef>
              <c:f>Sheet1!$A$6</c:f>
              <c:strCache>
                <c:ptCount val="1"/>
              </c:strCache>
            </c:strRef>
          </c:tx>
          <c:spPr>
            <a:solidFill>
              <a:sysClr val="window" lastClr="FFFFFF">
                <a:lumMod val="50000"/>
              </a:sysClr>
            </a:solidFill>
          </c:spPr>
          <c:invertIfNegative val="0"/>
          <c:dLbls>
            <c:delete val="1"/>
          </c:dLbls>
          <c:cat>
            <c:strRef>
              <c:f>Sheet1!$G$1:$M$1</c:f>
              <c:strCache>
                <c:ptCount val="7"/>
                <c:pt idx="0">
                  <c:v>2016</c:v>
                </c:pt>
                <c:pt idx="1">
                  <c:v>2017</c:v>
                </c:pt>
                <c:pt idx="2">
                  <c:v>2018</c:v>
                </c:pt>
                <c:pt idx="3">
                  <c:v>2019</c:v>
                </c:pt>
                <c:pt idx="4">
                  <c:v>2020</c:v>
                </c:pt>
                <c:pt idx="5">
                  <c:v>2021</c:v>
                </c:pt>
                <c:pt idx="6">
                  <c:v>2022</c:v>
                </c:pt>
              </c:strCache>
            </c:strRef>
          </c:cat>
          <c:val>
            <c:numRef>
              <c:f>Sheet1!$G$6:$M$6</c:f>
              <c:numCache>
                <c:formatCode>0.0%</c:formatCode>
                <c:ptCount val="7"/>
                <c:pt idx="0">
                  <c:v>0</c:v>
                </c:pt>
                <c:pt idx="1">
                  <c:v>0</c:v>
                </c:pt>
                <c:pt idx="2">
                  <c:v>0</c:v>
                </c:pt>
              </c:numCache>
            </c:numRef>
          </c:val>
          <c:extLst>
            <c:ext xmlns:c16="http://schemas.microsoft.com/office/drawing/2014/chart" uri="{C3380CC4-5D6E-409C-BE32-E72D297353CC}">
              <c16:uniqueId val="{00000016-AB5B-4289-9D13-0FF85F2EAA60}"/>
            </c:ext>
          </c:extLst>
        </c:ser>
        <c:ser>
          <c:idx val="5"/>
          <c:order val="5"/>
          <c:tx>
            <c:strRef>
              <c:f>Sheet1!$A$7</c:f>
              <c:strCache>
                <c:ptCount val="1"/>
              </c:strCache>
            </c:strRef>
          </c:tx>
          <c:spPr>
            <a:solidFill>
              <a:srgbClr val="BBE0E3"/>
            </a:solidFill>
          </c:spPr>
          <c:invertIfNegative val="0"/>
          <c:dLbls>
            <c:delete val="1"/>
          </c:dLbls>
          <c:cat>
            <c:strRef>
              <c:f>Sheet1!$G$1:$M$1</c:f>
              <c:strCache>
                <c:ptCount val="7"/>
                <c:pt idx="0">
                  <c:v>2016</c:v>
                </c:pt>
                <c:pt idx="1">
                  <c:v>2017</c:v>
                </c:pt>
                <c:pt idx="2">
                  <c:v>2018</c:v>
                </c:pt>
                <c:pt idx="3">
                  <c:v>2019</c:v>
                </c:pt>
                <c:pt idx="4">
                  <c:v>2020</c:v>
                </c:pt>
                <c:pt idx="5">
                  <c:v>2021</c:v>
                </c:pt>
                <c:pt idx="6">
                  <c:v>2022</c:v>
                </c:pt>
              </c:strCache>
            </c:strRef>
          </c:cat>
          <c:val>
            <c:numRef>
              <c:f>Sheet1!$G$7:$M$7</c:f>
              <c:numCache>
                <c:formatCode>0.0%</c:formatCode>
                <c:ptCount val="7"/>
                <c:pt idx="0">
                  <c:v>0</c:v>
                </c:pt>
                <c:pt idx="1">
                  <c:v>0</c:v>
                </c:pt>
                <c:pt idx="2">
                  <c:v>0</c:v>
                </c:pt>
              </c:numCache>
            </c:numRef>
          </c:val>
          <c:extLst>
            <c:ext xmlns:c16="http://schemas.microsoft.com/office/drawing/2014/chart" uri="{C3380CC4-5D6E-409C-BE32-E72D297353CC}">
              <c16:uniqueId val="{00000017-AB5B-4289-9D13-0FF85F2EAA60}"/>
            </c:ext>
          </c:extLst>
        </c:ser>
        <c:ser>
          <c:idx val="6"/>
          <c:order val="6"/>
          <c:tx>
            <c:strRef>
              <c:f>Sheet1!$A$8</c:f>
              <c:strCache>
                <c:ptCount val="1"/>
              </c:strCache>
            </c:strRef>
          </c:tx>
          <c:spPr>
            <a:solidFill>
              <a:srgbClr val="BBE0E3"/>
            </a:solidFill>
          </c:spPr>
          <c:invertIfNegative val="0"/>
          <c:dLbls>
            <c:delete val="1"/>
          </c:dLbls>
          <c:cat>
            <c:strRef>
              <c:f>Sheet1!$G$1:$M$1</c:f>
              <c:strCache>
                <c:ptCount val="7"/>
                <c:pt idx="0">
                  <c:v>2016</c:v>
                </c:pt>
                <c:pt idx="1">
                  <c:v>2017</c:v>
                </c:pt>
                <c:pt idx="2">
                  <c:v>2018</c:v>
                </c:pt>
                <c:pt idx="3">
                  <c:v>2019</c:v>
                </c:pt>
                <c:pt idx="4">
                  <c:v>2020</c:v>
                </c:pt>
                <c:pt idx="5">
                  <c:v>2021</c:v>
                </c:pt>
                <c:pt idx="6">
                  <c:v>2022</c:v>
                </c:pt>
              </c:strCache>
            </c:strRef>
          </c:cat>
          <c:val>
            <c:numRef>
              <c:f>Sheet1!$G$8:$M$8</c:f>
              <c:numCache>
                <c:formatCode>0.0%</c:formatCode>
                <c:ptCount val="7"/>
                <c:pt idx="0">
                  <c:v>0</c:v>
                </c:pt>
                <c:pt idx="1">
                  <c:v>0</c:v>
                </c:pt>
              </c:numCache>
            </c:numRef>
          </c:val>
          <c:extLst>
            <c:ext xmlns:c16="http://schemas.microsoft.com/office/drawing/2014/chart" uri="{C3380CC4-5D6E-409C-BE32-E72D297353CC}">
              <c16:uniqueId val="{00000018-AB5B-4289-9D13-0FF85F2EAA60}"/>
            </c:ext>
          </c:extLst>
        </c:ser>
        <c:ser>
          <c:idx val="7"/>
          <c:order val="7"/>
          <c:tx>
            <c:strRef>
              <c:f>Sheet1!$A$9</c:f>
              <c:strCache>
                <c:ptCount val="1"/>
              </c:strCache>
            </c:strRef>
          </c:tx>
          <c:spPr>
            <a:solidFill>
              <a:srgbClr val="BBE0E3"/>
            </a:solidFill>
          </c:spPr>
          <c:invertIfNegative val="0"/>
          <c:dLbls>
            <c:delete val="1"/>
          </c:dLbls>
          <c:cat>
            <c:strRef>
              <c:f>Sheet1!$G$1:$M$1</c:f>
              <c:strCache>
                <c:ptCount val="7"/>
                <c:pt idx="0">
                  <c:v>2016</c:v>
                </c:pt>
                <c:pt idx="1">
                  <c:v>2017</c:v>
                </c:pt>
                <c:pt idx="2">
                  <c:v>2018</c:v>
                </c:pt>
                <c:pt idx="3">
                  <c:v>2019</c:v>
                </c:pt>
                <c:pt idx="4">
                  <c:v>2020</c:v>
                </c:pt>
                <c:pt idx="5">
                  <c:v>2021</c:v>
                </c:pt>
                <c:pt idx="6">
                  <c:v>2022</c:v>
                </c:pt>
              </c:strCache>
            </c:strRef>
          </c:cat>
          <c:val>
            <c:numRef>
              <c:f>Sheet1!$G$9:$M$9</c:f>
              <c:numCache>
                <c:formatCode>0.0%</c:formatCode>
                <c:ptCount val="7"/>
                <c:pt idx="0">
                  <c:v>0</c:v>
                </c:pt>
                <c:pt idx="1">
                  <c:v>0</c:v>
                </c:pt>
              </c:numCache>
            </c:numRef>
          </c:val>
          <c:extLst>
            <c:ext xmlns:c16="http://schemas.microsoft.com/office/drawing/2014/chart" uri="{C3380CC4-5D6E-409C-BE32-E72D297353CC}">
              <c16:uniqueId val="{00000019-AB5B-4289-9D13-0FF85F2EAA60}"/>
            </c:ext>
          </c:extLst>
        </c:ser>
        <c:dLbls>
          <c:showLegendKey val="0"/>
          <c:showVal val="1"/>
          <c:showCatName val="0"/>
          <c:showSerName val="0"/>
          <c:showPercent val="0"/>
          <c:showBubbleSize val="0"/>
        </c:dLbls>
        <c:gapWidth val="150"/>
        <c:shape val="cylinder"/>
        <c:axId val="326569320"/>
        <c:axId val="326562264"/>
        <c:axId val="0"/>
      </c:bar3DChart>
      <c:catAx>
        <c:axId val="326569320"/>
        <c:scaling>
          <c:orientation val="minMax"/>
        </c:scaling>
        <c:delete val="0"/>
        <c:axPos val="b"/>
        <c:numFmt formatCode="General"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326562264"/>
        <c:crosses val="autoZero"/>
        <c:auto val="1"/>
        <c:lblAlgn val="ctr"/>
        <c:lblOffset val="100"/>
        <c:noMultiLvlLbl val="0"/>
      </c:catAx>
      <c:valAx>
        <c:axId val="326562264"/>
        <c:scaling>
          <c:orientation val="minMax"/>
        </c:scaling>
        <c:delete val="0"/>
        <c:axPos val="l"/>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326569320"/>
        <c:crosses val="autoZero"/>
        <c:crossBetween val="between"/>
      </c:valAx>
    </c:plotArea>
    <c:legend>
      <c:legendPos val="b"/>
      <c:legendEntry>
        <c:idx val="1"/>
        <c:delete val="1"/>
      </c:legendEntry>
      <c:legendEntry>
        <c:idx val="2"/>
        <c:delete val="1"/>
      </c:legendEntry>
      <c:legendEntry>
        <c:idx val="4"/>
        <c:delete val="1"/>
      </c:legendEntry>
      <c:legendEntry>
        <c:idx val="5"/>
        <c:delete val="1"/>
      </c:legendEntry>
      <c:legendEntry>
        <c:idx val="6"/>
        <c:delete val="1"/>
      </c:legendEntry>
      <c:layout>
        <c:manualLayout>
          <c:xMode val="edge"/>
          <c:yMode val="edge"/>
          <c:x val="1.5743476638829513E-2"/>
          <c:y val="0.87524858463303545"/>
          <c:w val="0.96839832407867232"/>
          <c:h val="4.5008934053806578E-2"/>
        </c:manualLayout>
      </c:layout>
      <c:overlay val="0"/>
      <c:spPr>
        <a:solidFill>
          <a:sysClr val="window" lastClr="FFFFFF"/>
        </a:solidFill>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4.6703808857955935E-2"/>
          <c:y val="4.654365980771763E-2"/>
          <c:w val="0.94516103198312895"/>
          <c:h val="0.74252434117946875"/>
        </c:manualLayout>
      </c:layout>
      <c:bar3DChart>
        <c:barDir val="col"/>
        <c:grouping val="percentStacked"/>
        <c:varyColors val="0"/>
        <c:ser>
          <c:idx val="0"/>
          <c:order val="0"/>
          <c:tx>
            <c:strRef>
              <c:f>Sheet1!$A$2</c:f>
              <c:strCache>
                <c:ptCount val="1"/>
                <c:pt idx="0">
                  <c:v>Not Hispanic/Latino</c:v>
                </c:pt>
              </c:strCache>
            </c:strRef>
          </c:tx>
          <c:spPr>
            <a:solidFill>
              <a:srgbClr val="0070C0"/>
            </a:solidFill>
            <a:ln>
              <a:noFill/>
            </a:ln>
          </c:spPr>
          <c:invertIfNegative val="0"/>
          <c:dLbls>
            <c:dLbl>
              <c:idx val="0"/>
              <c:layout>
                <c:manualLayout>
                  <c:x val="5.6037599022738544E-3"/>
                  <c:y val="-2.2223520089714965E-2"/>
                </c:manualLayout>
              </c:layout>
              <c:tx>
                <c:rich>
                  <a:bodyPr/>
                  <a:lstStyle/>
                  <a:p>
                    <a:r>
                      <a:rPr lang="en-US" dirty="0"/>
                      <a:t>  133</a:t>
                    </a:r>
                  </a:p>
                  <a:p>
                    <a:r>
                      <a:rPr lang="en-US" dirty="0"/>
                      <a:t>  (71%)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04A-4F7A-9685-63D25965FEB4}"/>
                </c:ext>
              </c:extLst>
            </c:dLbl>
            <c:dLbl>
              <c:idx val="1"/>
              <c:layout>
                <c:manualLayout>
                  <c:x val="-1.400884820451341E-3"/>
                  <c:y val="-3.1112888928260439E-2"/>
                </c:manualLayout>
              </c:layout>
              <c:tx>
                <c:rich>
                  <a:bodyPr wrap="square" lIns="38100" tIns="19050" rIns="38100" bIns="19050" anchor="ctr">
                    <a:noAutofit/>
                  </a:bodyPr>
                  <a:lstStyle/>
                  <a:p>
                    <a:pPr>
                      <a:defRPr b="1"/>
                    </a:pPr>
                    <a:r>
                      <a:rPr lang="en-US" b="1" dirty="0"/>
                      <a:t>  111</a:t>
                    </a:r>
                  </a:p>
                  <a:p>
                    <a:pPr>
                      <a:defRPr b="1"/>
                    </a:pPr>
                    <a:r>
                      <a:rPr lang="en-US" b="1" dirty="0"/>
                      <a:t>   (69%)</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8.2893618354387494E-2"/>
                      <c:h val="0.10504965617072951"/>
                    </c:manualLayout>
                  </c15:layout>
                  <c15:showDataLabelsRange val="0"/>
                </c:ext>
                <c:ext xmlns:c16="http://schemas.microsoft.com/office/drawing/2014/chart" uri="{C3380CC4-5D6E-409C-BE32-E72D297353CC}">
                  <c16:uniqueId val="{00000001-D04A-4F7A-9685-63D25965FEB4}"/>
                </c:ext>
              </c:extLst>
            </c:dLbl>
            <c:dLbl>
              <c:idx val="2"/>
              <c:layout>
                <c:manualLayout>
                  <c:x val="5.6037599022738544E-3"/>
                  <c:y val="-4.9780622285216704E-3"/>
                </c:manualLayout>
              </c:layout>
              <c:tx>
                <c:rich>
                  <a:bodyPr/>
                  <a:lstStyle/>
                  <a:p>
                    <a:r>
                      <a:rPr lang="en-US" dirty="0"/>
                      <a:t>194</a:t>
                    </a:r>
                  </a:p>
                  <a:p>
                    <a:r>
                      <a:rPr lang="en-US" dirty="0"/>
                      <a:t>(76%)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04A-4F7A-9685-63D25965FEB4}"/>
                </c:ext>
              </c:extLst>
            </c:dLbl>
            <c:dLbl>
              <c:idx val="3"/>
              <c:layout>
                <c:manualLayout>
                  <c:x val="7.0046998778424468E-3"/>
                  <c:y val="-1.7423217799825846E-2"/>
                </c:manualLayout>
              </c:layout>
              <c:tx>
                <c:rich>
                  <a:bodyPr/>
                  <a:lstStyle/>
                  <a:p>
                    <a:r>
                      <a:rPr lang="en-US" dirty="0"/>
                      <a:t>147</a:t>
                    </a:r>
                  </a:p>
                  <a:p>
                    <a:r>
                      <a:rPr lang="en-US" dirty="0"/>
                      <a:t>(72%)</a:t>
                    </a:r>
                  </a:p>
                </c:rich>
              </c:tx>
              <c:showLegendKey val="0"/>
              <c:showVal val="1"/>
              <c:showCatName val="0"/>
              <c:showSerName val="0"/>
              <c:showPercent val="0"/>
              <c:showBubbleSize val="0"/>
              <c:extLst>
                <c:ext xmlns:c15="http://schemas.microsoft.com/office/drawing/2012/chart" uri="{CE6537A1-D6FC-4f65-9D91-7224C49458BB}">
                  <c15:layout>
                    <c:manualLayout>
                      <c:w val="7.5370570685584726E-2"/>
                      <c:h val="0.10504965617072951"/>
                    </c:manualLayout>
                  </c15:layout>
                  <c15:showDataLabelsRange val="0"/>
                </c:ext>
                <c:ext xmlns:c16="http://schemas.microsoft.com/office/drawing/2014/chart" uri="{C3380CC4-5D6E-409C-BE32-E72D297353CC}">
                  <c16:uniqueId val="{00000003-D04A-4F7A-9685-63D25965FEB4}"/>
                </c:ext>
              </c:extLst>
            </c:dLbl>
            <c:dLbl>
              <c:idx val="4"/>
              <c:layout>
                <c:manualLayout>
                  <c:x val="7.0046998778423436E-3"/>
                  <c:y val="-7.4670933427825967E-3"/>
                </c:manualLayout>
              </c:layout>
              <c:tx>
                <c:rich>
                  <a:bodyPr/>
                  <a:lstStyle/>
                  <a:p>
                    <a:r>
                      <a:rPr lang="en-US" dirty="0"/>
                      <a:t>158</a:t>
                    </a:r>
                  </a:p>
                  <a:p>
                    <a:r>
                      <a:rPr lang="en-US" dirty="0"/>
                      <a:t>(76%)</a:t>
                    </a:r>
                  </a:p>
                </c:rich>
              </c:tx>
              <c:showLegendKey val="0"/>
              <c:showVal val="1"/>
              <c:showCatName val="0"/>
              <c:showSerName val="0"/>
              <c:showPercent val="0"/>
              <c:showBubbleSize val="0"/>
              <c:extLst>
                <c:ext xmlns:c15="http://schemas.microsoft.com/office/drawing/2012/chart" uri="{CE6537A1-D6FC-4f65-9D91-7224C49458BB}">
                  <c15:layout>
                    <c:manualLayout>
                      <c:w val="6.6082338647565644E-2"/>
                      <c:h val="0.10504965617072951"/>
                    </c:manualLayout>
                  </c15:layout>
                  <c15:showDataLabelsRange val="0"/>
                </c:ext>
                <c:ext xmlns:c16="http://schemas.microsoft.com/office/drawing/2014/chart" uri="{C3380CC4-5D6E-409C-BE32-E72D297353CC}">
                  <c16:uniqueId val="{00000004-D04A-4F7A-9685-63D25965FEB4}"/>
                </c:ext>
              </c:extLst>
            </c:dLbl>
            <c:dLbl>
              <c:idx val="5"/>
              <c:layout>
                <c:manualLayout>
                  <c:x val="7.0046447227251956E-3"/>
                  <c:y val="-1.8667733356956265E-2"/>
                </c:manualLayout>
              </c:layout>
              <c:tx>
                <c:rich>
                  <a:bodyPr/>
                  <a:lstStyle/>
                  <a:p>
                    <a:r>
                      <a:rPr lang="en-US" dirty="0"/>
                      <a:t>122</a:t>
                    </a:r>
                  </a:p>
                  <a:p>
                    <a:r>
                      <a:rPr lang="en-US" dirty="0"/>
                      <a:t>(74%)</a:t>
                    </a:r>
                  </a:p>
                </c:rich>
              </c:tx>
              <c:showLegendKey val="0"/>
              <c:showVal val="1"/>
              <c:showCatName val="0"/>
              <c:showSerName val="0"/>
              <c:showPercent val="0"/>
              <c:showBubbleSize val="0"/>
              <c:extLst>
                <c:ext xmlns:c15="http://schemas.microsoft.com/office/drawing/2012/chart" uri="{CE6537A1-D6FC-4f65-9D91-7224C49458BB}">
                  <c15:layout>
                    <c:manualLayout>
                      <c:w val="6.468139867199714E-2"/>
                      <c:h val="0.10256062505646867"/>
                    </c:manualLayout>
                  </c15:layout>
                  <c15:showDataLabelsRange val="0"/>
                </c:ext>
                <c:ext xmlns:c16="http://schemas.microsoft.com/office/drawing/2014/chart" uri="{C3380CC4-5D6E-409C-BE32-E72D297353CC}">
                  <c16:uniqueId val="{00000005-D04A-4F7A-9685-63D25965FEB4}"/>
                </c:ext>
              </c:extLst>
            </c:dLbl>
            <c:dLbl>
              <c:idx val="6"/>
              <c:layout>
                <c:manualLayout>
                  <c:x val="4.2028199267054676E-3"/>
                  <c:y val="-2.4890311142608351E-2"/>
                </c:manualLayout>
              </c:layout>
              <c:tx>
                <c:rich>
                  <a:bodyPr/>
                  <a:lstStyle/>
                  <a:p>
                    <a:r>
                      <a:rPr lang="en-US" dirty="0"/>
                      <a:t>142</a:t>
                    </a:r>
                  </a:p>
                  <a:p>
                    <a:r>
                      <a:rPr lang="en-US" dirty="0"/>
                      <a:t>   (74%)</a:t>
                    </a:r>
                  </a:p>
                </c:rich>
              </c:tx>
              <c:showLegendKey val="0"/>
              <c:showVal val="1"/>
              <c:showCatName val="0"/>
              <c:showSerName val="0"/>
              <c:showPercent val="0"/>
              <c:showBubbleSize val="0"/>
              <c:extLst>
                <c:ext xmlns:c15="http://schemas.microsoft.com/office/drawing/2012/chart" uri="{CE6537A1-D6FC-4f65-9D91-7224C49458BB}">
                  <c15:layout>
                    <c:manualLayout>
                      <c:w val="8.0343907598852862E-2"/>
                      <c:h val="7.5915448984955475E-2"/>
                    </c:manualLayout>
                  </c15:layout>
                  <c15:showDataLabelsRange val="0"/>
                </c:ext>
                <c:ext xmlns:c16="http://schemas.microsoft.com/office/drawing/2014/chart" uri="{C3380CC4-5D6E-409C-BE32-E72D297353CC}">
                  <c16:uniqueId val="{00000006-D04A-4F7A-9685-63D25965FEB4}"/>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Sheet1!$D$1:$J$1</c:f>
              <c:strCache>
                <c:ptCount val="7"/>
                <c:pt idx="0">
                  <c:v>2016</c:v>
                </c:pt>
                <c:pt idx="1">
                  <c:v>2017</c:v>
                </c:pt>
                <c:pt idx="2">
                  <c:v>2018</c:v>
                </c:pt>
                <c:pt idx="3">
                  <c:v>2019</c:v>
                </c:pt>
                <c:pt idx="4">
                  <c:v>2020</c:v>
                </c:pt>
                <c:pt idx="5">
                  <c:v>2021</c:v>
                </c:pt>
                <c:pt idx="6">
                  <c:v>2022</c:v>
                </c:pt>
              </c:strCache>
            </c:strRef>
          </c:cat>
          <c:val>
            <c:numRef>
              <c:f>Sheet1!$D$2:$J$2</c:f>
              <c:numCache>
                <c:formatCode>0.0%</c:formatCode>
                <c:ptCount val="7"/>
                <c:pt idx="0">
                  <c:v>1.33</c:v>
                </c:pt>
                <c:pt idx="1">
                  <c:v>1.1100000000000001</c:v>
                </c:pt>
                <c:pt idx="2">
                  <c:v>1.94</c:v>
                </c:pt>
                <c:pt idx="3">
                  <c:v>0.72</c:v>
                </c:pt>
                <c:pt idx="4">
                  <c:v>0.76</c:v>
                </c:pt>
                <c:pt idx="5">
                  <c:v>0.74</c:v>
                </c:pt>
                <c:pt idx="6">
                  <c:v>0.74</c:v>
                </c:pt>
              </c:numCache>
            </c:numRef>
          </c:val>
          <c:extLst>
            <c:ext xmlns:c16="http://schemas.microsoft.com/office/drawing/2014/chart" uri="{C3380CC4-5D6E-409C-BE32-E72D297353CC}">
              <c16:uniqueId val="{00000008-D04A-4F7A-9685-63D25965FEB4}"/>
            </c:ext>
          </c:extLst>
        </c:ser>
        <c:ser>
          <c:idx val="1"/>
          <c:order val="1"/>
          <c:tx>
            <c:strRef>
              <c:f>Sheet1!$A$3</c:f>
              <c:strCache>
                <c:ptCount val="1"/>
              </c:strCache>
            </c:strRef>
          </c:tx>
          <c:spPr>
            <a:solidFill>
              <a:srgbClr val="C0504D">
                <a:lumMod val="60000"/>
                <a:lumOff val="40000"/>
              </a:srgbClr>
            </a:solidFill>
          </c:spPr>
          <c:invertIfNegative val="0"/>
          <c:dLbls>
            <c:delete val="1"/>
          </c:dLbls>
          <c:cat>
            <c:strRef>
              <c:f>Sheet1!$D$1:$J$1</c:f>
              <c:strCache>
                <c:ptCount val="7"/>
                <c:pt idx="0">
                  <c:v>2016</c:v>
                </c:pt>
                <c:pt idx="1">
                  <c:v>2017</c:v>
                </c:pt>
                <c:pt idx="2">
                  <c:v>2018</c:v>
                </c:pt>
                <c:pt idx="3">
                  <c:v>2019</c:v>
                </c:pt>
                <c:pt idx="4">
                  <c:v>2020</c:v>
                </c:pt>
                <c:pt idx="5">
                  <c:v>2021</c:v>
                </c:pt>
                <c:pt idx="6">
                  <c:v>2022</c:v>
                </c:pt>
              </c:strCache>
            </c:strRef>
          </c:cat>
          <c:val>
            <c:numRef>
              <c:f>Sheet1!$D$3:$J$3</c:f>
              <c:numCache>
                <c:formatCode>0.0%</c:formatCode>
                <c:ptCount val="7"/>
                <c:pt idx="0">
                  <c:v>0</c:v>
                </c:pt>
                <c:pt idx="1">
                  <c:v>0</c:v>
                </c:pt>
                <c:pt idx="2">
                  <c:v>0</c:v>
                </c:pt>
              </c:numCache>
            </c:numRef>
          </c:val>
          <c:extLst>
            <c:ext xmlns:c16="http://schemas.microsoft.com/office/drawing/2014/chart" uri="{C3380CC4-5D6E-409C-BE32-E72D297353CC}">
              <c16:uniqueId val="{00000009-D04A-4F7A-9685-63D25965FEB4}"/>
            </c:ext>
          </c:extLst>
        </c:ser>
        <c:ser>
          <c:idx val="2"/>
          <c:order val="2"/>
          <c:tx>
            <c:strRef>
              <c:f>Sheet1!$A$4</c:f>
              <c:strCache>
                <c:ptCount val="1"/>
              </c:strCache>
            </c:strRef>
          </c:tx>
          <c:spPr>
            <a:solidFill>
              <a:srgbClr val="4BACC6">
                <a:lumMod val="60000"/>
                <a:lumOff val="40000"/>
              </a:srgbClr>
            </a:solidFill>
          </c:spPr>
          <c:invertIfNegative val="0"/>
          <c:dLbls>
            <c:delete val="1"/>
          </c:dLbls>
          <c:cat>
            <c:strRef>
              <c:f>Sheet1!$D$1:$J$1</c:f>
              <c:strCache>
                <c:ptCount val="7"/>
                <c:pt idx="0">
                  <c:v>2016</c:v>
                </c:pt>
                <c:pt idx="1">
                  <c:v>2017</c:v>
                </c:pt>
                <c:pt idx="2">
                  <c:v>2018</c:v>
                </c:pt>
                <c:pt idx="3">
                  <c:v>2019</c:v>
                </c:pt>
                <c:pt idx="4">
                  <c:v>2020</c:v>
                </c:pt>
                <c:pt idx="5">
                  <c:v>2021</c:v>
                </c:pt>
                <c:pt idx="6">
                  <c:v>2022</c:v>
                </c:pt>
              </c:strCache>
            </c:strRef>
          </c:cat>
          <c:val>
            <c:numRef>
              <c:f>Sheet1!$D$4:$J$4</c:f>
              <c:numCache>
                <c:formatCode>0.0%</c:formatCode>
                <c:ptCount val="7"/>
                <c:pt idx="0">
                  <c:v>0</c:v>
                </c:pt>
                <c:pt idx="1">
                  <c:v>0</c:v>
                </c:pt>
                <c:pt idx="2">
                  <c:v>0</c:v>
                </c:pt>
              </c:numCache>
            </c:numRef>
          </c:val>
          <c:extLst>
            <c:ext xmlns:c16="http://schemas.microsoft.com/office/drawing/2014/chart" uri="{C3380CC4-5D6E-409C-BE32-E72D297353CC}">
              <c16:uniqueId val="{0000000A-D04A-4F7A-9685-63D25965FEB4}"/>
            </c:ext>
          </c:extLst>
        </c:ser>
        <c:ser>
          <c:idx val="3"/>
          <c:order val="3"/>
          <c:tx>
            <c:strRef>
              <c:f>Sheet1!$A$5</c:f>
              <c:strCache>
                <c:ptCount val="1"/>
                <c:pt idx="0">
                  <c:v>Hispanic/Latino</c:v>
                </c:pt>
              </c:strCache>
            </c:strRef>
          </c:tx>
          <c:spPr>
            <a:solidFill>
              <a:srgbClr val="4BACC6">
                <a:lumMod val="40000"/>
                <a:lumOff val="60000"/>
              </a:srgbClr>
            </a:solidFill>
          </c:spPr>
          <c:invertIfNegative val="0"/>
          <c:dLbls>
            <c:dLbl>
              <c:idx val="0"/>
              <c:layout>
                <c:manualLayout>
                  <c:x val="1.4009399755684894E-3"/>
                  <c:y val="-9.9561244570433634E-3"/>
                </c:manualLayout>
              </c:layout>
              <c:tx>
                <c:rich>
                  <a:bodyPr/>
                  <a:lstStyle/>
                  <a:p>
                    <a:r>
                      <a:rPr lang="en-US" dirty="0"/>
                      <a:t>     </a:t>
                    </a:r>
                  </a:p>
                  <a:p>
                    <a:r>
                      <a:rPr lang="en-US" dirty="0"/>
                      <a:t>    55</a:t>
                    </a:r>
                  </a:p>
                  <a:p>
                    <a:r>
                      <a:rPr lang="en-US" dirty="0"/>
                      <a:t>    (29%)</a:t>
                    </a:r>
                  </a:p>
                  <a:p>
                    <a:r>
                      <a:rPr lang="en-US" dirty="0"/>
                      <a:t>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04A-4F7A-9685-63D25965FEB4}"/>
                </c:ext>
              </c:extLst>
            </c:dLbl>
            <c:dLbl>
              <c:idx val="1"/>
              <c:layout>
                <c:manualLayout>
                  <c:x val="4.2028750818225132E-3"/>
                  <c:y val="-1.7423217799825846E-2"/>
                </c:manualLayout>
              </c:layout>
              <c:tx>
                <c:rich>
                  <a:bodyPr/>
                  <a:lstStyle/>
                  <a:p>
                    <a:r>
                      <a:rPr lang="en-US" dirty="0"/>
                      <a:t>  50</a:t>
                    </a:r>
                  </a:p>
                  <a:p>
                    <a:r>
                      <a:rPr lang="en-US" dirty="0"/>
                      <a:t>   (31%)</a:t>
                    </a:r>
                  </a:p>
                </c:rich>
              </c:tx>
              <c:showLegendKey val="0"/>
              <c:showVal val="1"/>
              <c:showCatName val="0"/>
              <c:showSerName val="0"/>
              <c:showPercent val="0"/>
              <c:showBubbleSize val="0"/>
              <c:extLst>
                <c:ext xmlns:c15="http://schemas.microsoft.com/office/drawing/2012/chart" uri="{CE6537A1-D6FC-4f65-9D91-7224C49458BB}">
                  <c15:layout>
                    <c:manualLayout>
                      <c:w val="0.10739605852708038"/>
                      <c:h val="7.7670313913860312E-2"/>
                    </c:manualLayout>
                  </c15:layout>
                  <c15:showDataLabelsRange val="0"/>
                </c:ext>
                <c:ext xmlns:c16="http://schemas.microsoft.com/office/drawing/2014/chart" uri="{C3380CC4-5D6E-409C-BE32-E72D297353CC}">
                  <c16:uniqueId val="{0000000C-D04A-4F7A-9685-63D25965FEB4}"/>
                </c:ext>
              </c:extLst>
            </c:dLbl>
            <c:dLbl>
              <c:idx val="2"/>
              <c:layout>
                <c:manualLayout>
                  <c:x val="7.0046447227251956E-3"/>
                  <c:y val="9.9561244570433183E-3"/>
                </c:manualLayout>
              </c:layout>
              <c:tx>
                <c:rich>
                  <a:bodyPr/>
                  <a:lstStyle/>
                  <a:p>
                    <a:r>
                      <a:rPr lang="en-US" dirty="0"/>
                      <a:t>62</a:t>
                    </a:r>
                  </a:p>
                  <a:p>
                    <a:r>
                      <a:rPr lang="en-US" dirty="0"/>
                      <a:t>(24%)</a:t>
                    </a:r>
                  </a:p>
                </c:rich>
              </c:tx>
              <c:showLegendKey val="0"/>
              <c:showVal val="1"/>
              <c:showCatName val="0"/>
              <c:showSerName val="0"/>
              <c:showPercent val="0"/>
              <c:showBubbleSize val="0"/>
              <c:extLst>
                <c:ext xmlns:c15="http://schemas.microsoft.com/office/drawing/2012/chart" uri="{CE6537A1-D6FC-4f65-9D91-7224C49458BB}">
                  <c15:layout>
                    <c:manualLayout>
                      <c:w val="8.2179138966847573E-2"/>
                      <c:h val="7.3202405070411161E-2"/>
                    </c:manualLayout>
                  </c15:layout>
                  <c15:showDataLabelsRange val="0"/>
                </c:ext>
                <c:ext xmlns:c16="http://schemas.microsoft.com/office/drawing/2014/chart" uri="{C3380CC4-5D6E-409C-BE32-E72D297353CC}">
                  <c16:uniqueId val="{0000000D-D04A-4F7A-9685-63D25965FEB4}"/>
                </c:ext>
              </c:extLst>
            </c:dLbl>
            <c:dLbl>
              <c:idx val="3"/>
              <c:layout>
                <c:manualLayout>
                  <c:x val="8.4056398534109351E-3"/>
                  <c:y val="-9.9561244570433409E-3"/>
                </c:manualLayout>
              </c:layout>
              <c:tx>
                <c:rich>
                  <a:bodyPr/>
                  <a:lstStyle/>
                  <a:p>
                    <a:r>
                      <a:rPr lang="en-US" dirty="0"/>
                      <a:t>57</a:t>
                    </a:r>
                  </a:p>
                  <a:p>
                    <a:r>
                      <a:rPr lang="en-US" dirty="0"/>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04A-4F7A-9685-63D25965FEB4}"/>
                </c:ext>
              </c:extLst>
            </c:dLbl>
            <c:dLbl>
              <c:idx val="4"/>
              <c:layout>
                <c:manualLayout>
                  <c:x val="8.4056398534108328E-3"/>
                  <c:y val="9.7993350955150994E-8"/>
                </c:manualLayout>
              </c:layout>
              <c:tx>
                <c:rich>
                  <a:bodyPr/>
                  <a:lstStyle/>
                  <a:p>
                    <a:r>
                      <a:rPr lang="en-US" dirty="0"/>
                      <a:t>49</a:t>
                    </a:r>
                  </a:p>
                  <a:p>
                    <a:r>
                      <a:rPr lang="en-US" dirty="0"/>
                      <a:t>(24%)</a:t>
                    </a:r>
                  </a:p>
                </c:rich>
              </c:tx>
              <c:showLegendKey val="0"/>
              <c:showVal val="1"/>
              <c:showCatName val="0"/>
              <c:showSerName val="0"/>
              <c:showPercent val="0"/>
              <c:showBubbleSize val="0"/>
              <c:extLst>
                <c:ext xmlns:c15="http://schemas.microsoft.com/office/drawing/2012/chart" uri="{CE6537A1-D6FC-4f65-9D91-7224C49458BB}">
                  <c15:layout>
                    <c:manualLayout>
                      <c:w val="5.7676698794154706E-2"/>
                      <c:h val="9.0115469485164468E-2"/>
                    </c:manualLayout>
                  </c15:layout>
                  <c15:showDataLabelsRange val="0"/>
                </c:ext>
                <c:ext xmlns:c16="http://schemas.microsoft.com/office/drawing/2014/chart" uri="{C3380CC4-5D6E-409C-BE32-E72D297353CC}">
                  <c16:uniqueId val="{0000000F-D04A-4F7A-9685-63D25965FEB4}"/>
                </c:ext>
              </c:extLst>
            </c:dLbl>
            <c:dLbl>
              <c:idx val="5"/>
              <c:layout>
                <c:manualLayout>
                  <c:x val="7.0047550329594924E-3"/>
                  <c:y val="-7.4670933427825282E-3"/>
                </c:manualLayout>
              </c:layout>
              <c:tx>
                <c:rich>
                  <a:bodyPr/>
                  <a:lstStyle/>
                  <a:p>
                    <a:r>
                      <a:rPr lang="en-US" dirty="0"/>
                      <a:t>42</a:t>
                    </a:r>
                  </a:p>
                  <a:p>
                    <a:r>
                      <a:rPr lang="en-US" dirty="0"/>
                      <a:t>(26%)</a:t>
                    </a:r>
                  </a:p>
                </c:rich>
              </c:tx>
              <c:showLegendKey val="0"/>
              <c:showVal val="1"/>
              <c:showCatName val="0"/>
              <c:showSerName val="0"/>
              <c:showPercent val="0"/>
              <c:showBubbleSize val="0"/>
              <c:extLst>
                <c:ext xmlns:c15="http://schemas.microsoft.com/office/drawing/2012/chart" uri="{CE6537A1-D6FC-4f65-9D91-7224C49458BB}">
                  <c15:layout>
                    <c:manualLayout>
                      <c:w val="7.3087038525408071E-2"/>
                      <c:h val="9.7582562827947E-2"/>
                    </c:manualLayout>
                  </c15:layout>
                  <c15:showDataLabelsRange val="0"/>
                </c:ext>
                <c:ext xmlns:c16="http://schemas.microsoft.com/office/drawing/2014/chart" uri="{C3380CC4-5D6E-409C-BE32-E72D297353CC}">
                  <c16:uniqueId val="{00000010-D04A-4F7A-9685-63D25965FEB4}"/>
                </c:ext>
              </c:extLst>
            </c:dLbl>
            <c:dLbl>
              <c:idx val="6"/>
              <c:layout>
                <c:manualLayout>
                  <c:x val="-1.4009399755684894E-3"/>
                  <c:y val="-2.2401280028347518E-2"/>
                </c:manualLayout>
              </c:layout>
              <c:tx>
                <c:rich>
                  <a:bodyPr/>
                  <a:lstStyle/>
                  <a:p>
                    <a:r>
                      <a:rPr lang="en-US" dirty="0"/>
                      <a:t>   50</a:t>
                    </a:r>
                  </a:p>
                  <a:p>
                    <a:r>
                      <a:rPr lang="en-US" dirty="0"/>
                      <a:t>     (26%)</a:t>
                    </a:r>
                  </a:p>
                </c:rich>
              </c:tx>
              <c:showLegendKey val="0"/>
              <c:showVal val="1"/>
              <c:showCatName val="0"/>
              <c:showSerName val="0"/>
              <c:showPercent val="0"/>
              <c:showBubbleSize val="0"/>
              <c:extLst>
                <c:ext xmlns:c15="http://schemas.microsoft.com/office/drawing/2012/chart" uri="{CE6537A1-D6FC-4f65-9D91-7224C49458BB}">
                  <c15:layout>
                    <c:manualLayout>
                      <c:w val="7.1938267745441931E-2"/>
                      <c:h val="9.0849635670520484E-2"/>
                    </c:manualLayout>
                  </c15:layout>
                  <c15:showDataLabelsRange val="0"/>
                </c:ext>
                <c:ext xmlns:c16="http://schemas.microsoft.com/office/drawing/2014/chart" uri="{C3380CC4-5D6E-409C-BE32-E72D297353CC}">
                  <c16:uniqueId val="{00000011-D04A-4F7A-9685-63D25965FEB4}"/>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Sheet1!$D$1:$J$1</c:f>
              <c:strCache>
                <c:ptCount val="7"/>
                <c:pt idx="0">
                  <c:v>2016</c:v>
                </c:pt>
                <c:pt idx="1">
                  <c:v>2017</c:v>
                </c:pt>
                <c:pt idx="2">
                  <c:v>2018</c:v>
                </c:pt>
                <c:pt idx="3">
                  <c:v>2019</c:v>
                </c:pt>
                <c:pt idx="4">
                  <c:v>2020</c:v>
                </c:pt>
                <c:pt idx="5">
                  <c:v>2021</c:v>
                </c:pt>
                <c:pt idx="6">
                  <c:v>2022</c:v>
                </c:pt>
              </c:strCache>
            </c:strRef>
          </c:cat>
          <c:val>
            <c:numRef>
              <c:f>Sheet1!$D$5:$J$5</c:f>
              <c:numCache>
                <c:formatCode>0.0%</c:formatCode>
                <c:ptCount val="7"/>
                <c:pt idx="0">
                  <c:v>0.55000000000000004</c:v>
                </c:pt>
                <c:pt idx="1">
                  <c:v>0.5</c:v>
                </c:pt>
                <c:pt idx="2">
                  <c:v>0.62</c:v>
                </c:pt>
                <c:pt idx="3">
                  <c:v>0.28000000000000003</c:v>
                </c:pt>
                <c:pt idx="4">
                  <c:v>0.24</c:v>
                </c:pt>
                <c:pt idx="5">
                  <c:v>0.26</c:v>
                </c:pt>
                <c:pt idx="6">
                  <c:v>0.26</c:v>
                </c:pt>
              </c:numCache>
            </c:numRef>
          </c:val>
          <c:extLst>
            <c:ext xmlns:c16="http://schemas.microsoft.com/office/drawing/2014/chart" uri="{C3380CC4-5D6E-409C-BE32-E72D297353CC}">
              <c16:uniqueId val="{00000013-D04A-4F7A-9685-63D25965FEB4}"/>
            </c:ext>
          </c:extLst>
        </c:ser>
        <c:ser>
          <c:idx val="4"/>
          <c:order val="4"/>
          <c:tx>
            <c:strRef>
              <c:f>Sheet1!$A$6</c:f>
              <c:strCache>
                <c:ptCount val="1"/>
              </c:strCache>
            </c:strRef>
          </c:tx>
          <c:spPr>
            <a:solidFill>
              <a:sysClr val="window" lastClr="FFFFFF">
                <a:lumMod val="50000"/>
              </a:sysClr>
            </a:solidFill>
          </c:spPr>
          <c:invertIfNegative val="0"/>
          <c:dLbls>
            <c:delete val="1"/>
          </c:dLbls>
          <c:cat>
            <c:strRef>
              <c:f>Sheet1!$D$1:$J$1</c:f>
              <c:strCache>
                <c:ptCount val="7"/>
                <c:pt idx="0">
                  <c:v>2016</c:v>
                </c:pt>
                <c:pt idx="1">
                  <c:v>2017</c:v>
                </c:pt>
                <c:pt idx="2">
                  <c:v>2018</c:v>
                </c:pt>
                <c:pt idx="3">
                  <c:v>2019</c:v>
                </c:pt>
                <c:pt idx="4">
                  <c:v>2020</c:v>
                </c:pt>
                <c:pt idx="5">
                  <c:v>2021</c:v>
                </c:pt>
                <c:pt idx="6">
                  <c:v>2022</c:v>
                </c:pt>
              </c:strCache>
            </c:strRef>
          </c:cat>
          <c:val>
            <c:numRef>
              <c:f>Sheet1!$D$6:$J$6</c:f>
              <c:numCache>
                <c:formatCode>0.0%</c:formatCode>
                <c:ptCount val="7"/>
                <c:pt idx="0">
                  <c:v>0</c:v>
                </c:pt>
                <c:pt idx="1">
                  <c:v>0</c:v>
                </c:pt>
                <c:pt idx="2">
                  <c:v>0</c:v>
                </c:pt>
              </c:numCache>
            </c:numRef>
          </c:val>
          <c:extLst>
            <c:ext xmlns:c16="http://schemas.microsoft.com/office/drawing/2014/chart" uri="{C3380CC4-5D6E-409C-BE32-E72D297353CC}">
              <c16:uniqueId val="{00000014-D04A-4F7A-9685-63D25965FEB4}"/>
            </c:ext>
          </c:extLst>
        </c:ser>
        <c:ser>
          <c:idx val="5"/>
          <c:order val="5"/>
          <c:tx>
            <c:strRef>
              <c:f>Sheet1!$A$7</c:f>
              <c:strCache>
                <c:ptCount val="1"/>
              </c:strCache>
            </c:strRef>
          </c:tx>
          <c:spPr>
            <a:solidFill>
              <a:srgbClr val="FFAC33"/>
            </a:solidFill>
          </c:spPr>
          <c:invertIfNegative val="0"/>
          <c:dLbls>
            <c:delete val="1"/>
          </c:dLbls>
          <c:cat>
            <c:strRef>
              <c:f>Sheet1!$D$1:$J$1</c:f>
              <c:strCache>
                <c:ptCount val="7"/>
                <c:pt idx="0">
                  <c:v>2016</c:v>
                </c:pt>
                <c:pt idx="1">
                  <c:v>2017</c:v>
                </c:pt>
                <c:pt idx="2">
                  <c:v>2018</c:v>
                </c:pt>
                <c:pt idx="3">
                  <c:v>2019</c:v>
                </c:pt>
                <c:pt idx="4">
                  <c:v>2020</c:v>
                </c:pt>
                <c:pt idx="5">
                  <c:v>2021</c:v>
                </c:pt>
                <c:pt idx="6">
                  <c:v>2022</c:v>
                </c:pt>
              </c:strCache>
            </c:strRef>
          </c:cat>
          <c:val>
            <c:numRef>
              <c:f>Sheet1!$D$7:$J$7</c:f>
              <c:numCache>
                <c:formatCode>0.0%</c:formatCode>
                <c:ptCount val="7"/>
                <c:pt idx="0">
                  <c:v>0</c:v>
                </c:pt>
                <c:pt idx="1">
                  <c:v>0</c:v>
                </c:pt>
                <c:pt idx="2">
                  <c:v>0</c:v>
                </c:pt>
              </c:numCache>
            </c:numRef>
          </c:val>
          <c:extLst>
            <c:ext xmlns:c16="http://schemas.microsoft.com/office/drawing/2014/chart" uri="{C3380CC4-5D6E-409C-BE32-E72D297353CC}">
              <c16:uniqueId val="{00000015-D04A-4F7A-9685-63D25965FEB4}"/>
            </c:ext>
          </c:extLst>
        </c:ser>
        <c:ser>
          <c:idx val="6"/>
          <c:order val="6"/>
          <c:tx>
            <c:strRef>
              <c:f>Sheet1!$A$8</c:f>
              <c:strCache>
                <c:ptCount val="1"/>
              </c:strCache>
            </c:strRef>
          </c:tx>
          <c:spPr>
            <a:solidFill>
              <a:srgbClr val="BBE0E3"/>
            </a:solidFill>
          </c:spPr>
          <c:invertIfNegative val="0"/>
          <c:dLbls>
            <c:delete val="1"/>
          </c:dLbls>
          <c:cat>
            <c:strRef>
              <c:f>Sheet1!$D$1:$J$1</c:f>
              <c:strCache>
                <c:ptCount val="7"/>
                <c:pt idx="0">
                  <c:v>2016</c:v>
                </c:pt>
                <c:pt idx="1">
                  <c:v>2017</c:v>
                </c:pt>
                <c:pt idx="2">
                  <c:v>2018</c:v>
                </c:pt>
                <c:pt idx="3">
                  <c:v>2019</c:v>
                </c:pt>
                <c:pt idx="4">
                  <c:v>2020</c:v>
                </c:pt>
                <c:pt idx="5">
                  <c:v>2021</c:v>
                </c:pt>
                <c:pt idx="6">
                  <c:v>2022</c:v>
                </c:pt>
              </c:strCache>
            </c:strRef>
          </c:cat>
          <c:val>
            <c:numRef>
              <c:f>Sheet1!$D$8:$J$8</c:f>
              <c:numCache>
                <c:formatCode>0.0%</c:formatCode>
                <c:ptCount val="7"/>
                <c:pt idx="0">
                  <c:v>0</c:v>
                </c:pt>
                <c:pt idx="1">
                  <c:v>0</c:v>
                </c:pt>
                <c:pt idx="2">
                  <c:v>0</c:v>
                </c:pt>
              </c:numCache>
            </c:numRef>
          </c:val>
          <c:extLst>
            <c:ext xmlns:c16="http://schemas.microsoft.com/office/drawing/2014/chart" uri="{C3380CC4-5D6E-409C-BE32-E72D297353CC}">
              <c16:uniqueId val="{00000016-D04A-4F7A-9685-63D25965FEB4}"/>
            </c:ext>
          </c:extLst>
        </c:ser>
        <c:dLbls>
          <c:showLegendKey val="0"/>
          <c:showVal val="1"/>
          <c:showCatName val="0"/>
          <c:showSerName val="0"/>
          <c:showPercent val="0"/>
          <c:showBubbleSize val="0"/>
        </c:dLbls>
        <c:gapWidth val="150"/>
        <c:shape val="cylinder"/>
        <c:axId val="401996288"/>
        <c:axId val="401992368"/>
        <c:axId val="0"/>
      </c:bar3DChart>
      <c:catAx>
        <c:axId val="401996288"/>
        <c:scaling>
          <c:orientation val="minMax"/>
        </c:scaling>
        <c:delete val="0"/>
        <c:axPos val="b"/>
        <c:numFmt formatCode="General"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401992368"/>
        <c:crosses val="autoZero"/>
        <c:auto val="1"/>
        <c:lblAlgn val="ctr"/>
        <c:lblOffset val="100"/>
        <c:noMultiLvlLbl val="0"/>
      </c:catAx>
      <c:valAx>
        <c:axId val="401992368"/>
        <c:scaling>
          <c:orientation val="minMax"/>
        </c:scaling>
        <c:delete val="0"/>
        <c:axPos val="l"/>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401996288"/>
        <c:crosses val="autoZero"/>
        <c:crossBetween val="between"/>
      </c:valAx>
    </c:plotArea>
    <c:legend>
      <c:legendPos val="b"/>
      <c:legendEntry>
        <c:idx val="1"/>
        <c:delete val="1"/>
      </c:legendEntry>
      <c:legendEntry>
        <c:idx val="2"/>
        <c:delete val="1"/>
      </c:legendEntry>
      <c:legendEntry>
        <c:idx val="4"/>
        <c:delete val="1"/>
      </c:legendEntry>
      <c:legendEntry>
        <c:idx val="5"/>
        <c:delete val="1"/>
      </c:legendEntry>
      <c:legendEntry>
        <c:idx val="6"/>
        <c:delete val="1"/>
      </c:legendEntry>
      <c:layout>
        <c:manualLayout>
          <c:xMode val="edge"/>
          <c:yMode val="edge"/>
          <c:x val="1.5743476638829513E-2"/>
          <c:y val="0.87524858463303545"/>
          <c:w val="0.98127821522309711"/>
          <c:h val="7.2481728922033362E-2"/>
        </c:manualLayout>
      </c:layout>
      <c:overlay val="0"/>
      <c:spPr>
        <a:solidFill>
          <a:sysClr val="window" lastClr="FFFFFF"/>
        </a:solidFill>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0"/>
      <c:rotY val="0"/>
      <c:rAngAx val="1"/>
    </c:view3D>
    <c:floor>
      <c:thickness val="0"/>
    </c:floor>
    <c:sideWall>
      <c:thickness val="0"/>
    </c:sideWall>
    <c:backWall>
      <c:thickness val="0"/>
    </c:backWall>
    <c:plotArea>
      <c:layout>
        <c:manualLayout>
          <c:layoutTarget val="inner"/>
          <c:xMode val="edge"/>
          <c:yMode val="edge"/>
          <c:x val="5.1415573053368337E-2"/>
          <c:y val="9.578625689420342E-2"/>
          <c:w val="0.86625524934383191"/>
          <c:h val="0.6925638900400608"/>
        </c:manualLayout>
      </c:layout>
      <c:bar3DChart>
        <c:barDir val="col"/>
        <c:grouping val="percentStacked"/>
        <c:varyColors val="0"/>
        <c:ser>
          <c:idx val="0"/>
          <c:order val="0"/>
          <c:tx>
            <c:strRef>
              <c:f>Sheet1!$B$38</c:f>
              <c:strCache>
                <c:ptCount val="1"/>
                <c:pt idx="0">
                  <c:v>Not Hispanic/Latino</c:v>
                </c:pt>
              </c:strCache>
            </c:strRef>
          </c:tx>
          <c:spPr>
            <a:solidFill>
              <a:srgbClr val="0070C0"/>
            </a:solidFill>
          </c:spPr>
          <c:invertIfNegative val="0"/>
          <c:dLbls>
            <c:dLbl>
              <c:idx val="0"/>
              <c:layout>
                <c:manualLayout>
                  <c:x val="-3.1556211723537107E-4"/>
                  <c:y val="1.6406484774818011E-2"/>
                </c:manualLayout>
              </c:layout>
              <c:tx>
                <c:rich>
                  <a:bodyPr/>
                  <a:lstStyle/>
                  <a:p>
                    <a:r>
                      <a:rPr lang="en-US" dirty="0"/>
                      <a:t>170</a:t>
                    </a:r>
                  </a:p>
                  <a:p>
                    <a:r>
                      <a:rPr lang="en-US" dirty="0"/>
                      <a:t>(72%)</a:t>
                    </a:r>
                  </a:p>
                </c:rich>
              </c:tx>
              <c:showLegendKey val="0"/>
              <c:showVal val="1"/>
              <c:showCatName val="0"/>
              <c:showSerName val="0"/>
              <c:showPercent val="0"/>
              <c:showBubbleSize val="0"/>
              <c:extLst>
                <c:ext xmlns:c15="http://schemas.microsoft.com/office/drawing/2012/chart" uri="{CE6537A1-D6FC-4f65-9D91-7224C49458BB}">
                  <c15:layout>
                    <c:manualLayout>
                      <c:w val="4.7208333333333324E-2"/>
                      <c:h val="0.10713730397587533"/>
                    </c:manualLayout>
                  </c15:layout>
                  <c15:showDataLabelsRange val="0"/>
                </c:ext>
                <c:ext xmlns:c16="http://schemas.microsoft.com/office/drawing/2014/chart" uri="{C3380CC4-5D6E-409C-BE32-E72D297353CC}">
                  <c16:uniqueId val="{00000000-0A12-490E-AF24-580A7F0E7327}"/>
                </c:ext>
              </c:extLst>
            </c:dLbl>
            <c:dLbl>
              <c:idx val="1"/>
              <c:layout>
                <c:manualLayout>
                  <c:x val="-1.7835192475941016E-3"/>
                  <c:y val="2.36305409660332E-2"/>
                </c:manualLayout>
              </c:layout>
              <c:tx>
                <c:rich>
                  <a:bodyPr/>
                  <a:lstStyle/>
                  <a:p>
                    <a:r>
                      <a:rPr lang="en-US" dirty="0"/>
                      <a:t>497</a:t>
                    </a:r>
                  </a:p>
                  <a:p>
                    <a:r>
                      <a:rPr lang="en-US" dirty="0"/>
                      <a:t>(75%)</a:t>
                    </a:r>
                  </a:p>
                </c:rich>
              </c:tx>
              <c:showLegendKey val="0"/>
              <c:showVal val="1"/>
              <c:showCatName val="0"/>
              <c:showSerName val="0"/>
              <c:showPercent val="0"/>
              <c:showBubbleSize val="0"/>
              <c:extLst>
                <c:ext xmlns:c15="http://schemas.microsoft.com/office/drawing/2012/chart" uri="{CE6537A1-D6FC-4f65-9D91-7224C49458BB}">
                  <c15:layout>
                    <c:manualLayout>
                      <c:w val="6.8041666666666653E-2"/>
                      <c:h val="0.109510748902235"/>
                    </c:manualLayout>
                  </c15:layout>
                  <c15:showDataLabelsRange val="0"/>
                </c:ext>
                <c:ext xmlns:c16="http://schemas.microsoft.com/office/drawing/2014/chart" uri="{C3380CC4-5D6E-409C-BE32-E72D297353CC}">
                  <c16:uniqueId val="{00000001-0A12-490E-AF24-580A7F0E7327}"/>
                </c:ext>
              </c:extLst>
            </c:dLbl>
            <c:dLbl>
              <c:idx val="2"/>
              <c:layout>
                <c:manualLayout>
                  <c:x val="7.1019247594050739E-4"/>
                  <c:y val="3.2971261506535759E-2"/>
                </c:manualLayout>
              </c:layout>
              <c:tx>
                <c:rich>
                  <a:bodyPr/>
                  <a:lstStyle/>
                  <a:p>
                    <a:r>
                      <a:rPr lang="en-US" dirty="0"/>
                      <a:t>314</a:t>
                    </a:r>
                  </a:p>
                  <a:p>
                    <a:r>
                      <a:rPr lang="en-US" dirty="0"/>
                      <a:t>(77%)</a:t>
                    </a:r>
                  </a:p>
                </c:rich>
              </c:tx>
              <c:showLegendKey val="0"/>
              <c:showVal val="1"/>
              <c:showCatName val="0"/>
              <c:showSerName val="0"/>
              <c:showPercent val="0"/>
              <c:showBubbleSize val="0"/>
              <c:extLst>
                <c:ext xmlns:c15="http://schemas.microsoft.com/office/drawing/2012/chart" uri="{CE6537A1-D6FC-4f65-9D91-7224C49458BB}">
                  <c15:layout>
                    <c:manualLayout>
                      <c:w val="8.7486111111111112E-2"/>
                      <c:h val="0.13799208801855101"/>
                    </c:manualLayout>
                  </c15:layout>
                  <c15:showDataLabelsRange val="0"/>
                </c:ext>
                <c:ext xmlns:c16="http://schemas.microsoft.com/office/drawing/2014/chart" uri="{C3380CC4-5D6E-409C-BE32-E72D297353CC}">
                  <c16:uniqueId val="{00000002-0A12-490E-AF24-580A7F0E7327}"/>
                </c:ext>
              </c:extLst>
            </c:dLbl>
            <c:dLbl>
              <c:idx val="3"/>
              <c:layout>
                <c:manualLayout>
                  <c:x val="2.9983595800524934E-3"/>
                  <c:y val="4.5136568394833591E-2"/>
                </c:manualLayout>
              </c:layout>
              <c:tx>
                <c:rich>
                  <a:bodyPr/>
                  <a:lstStyle/>
                  <a:p>
                    <a:r>
                      <a:rPr lang="en-US" dirty="0"/>
                      <a:t>18</a:t>
                    </a:r>
                  </a:p>
                  <a:p>
                    <a:r>
                      <a:rPr lang="en-US" dirty="0"/>
                      <a:t>(82%)</a:t>
                    </a:r>
                  </a:p>
                </c:rich>
              </c:tx>
              <c:showLegendKey val="0"/>
              <c:showVal val="1"/>
              <c:showCatName val="0"/>
              <c:showSerName val="0"/>
              <c:showPercent val="0"/>
              <c:showBubbleSize val="0"/>
              <c:extLst>
                <c:ext xmlns:c15="http://schemas.microsoft.com/office/drawing/2012/chart" uri="{CE6537A1-D6FC-4f65-9D91-7224C49458BB}">
                  <c15:layout>
                    <c:manualLayout>
                      <c:w val="7.39420384951881E-2"/>
                      <c:h val="7.4868357905029312E-2"/>
                    </c:manualLayout>
                  </c15:layout>
                  <c15:showDataLabelsRange val="0"/>
                </c:ext>
                <c:ext xmlns:c16="http://schemas.microsoft.com/office/drawing/2014/chart" uri="{C3380CC4-5D6E-409C-BE32-E72D297353CC}">
                  <c16:uniqueId val="{00000003-0A12-490E-AF24-580A7F0E7327}"/>
                </c:ext>
              </c:extLst>
            </c:dLbl>
            <c:dLbl>
              <c:idx val="4"/>
              <c:layout>
                <c:manualLayout>
                  <c:x val="1.8026027996499419E-3"/>
                  <c:y val="2.8856044397997185E-2"/>
                </c:manualLayout>
              </c:layout>
              <c:tx>
                <c:rich>
                  <a:bodyPr wrap="square" lIns="38100" tIns="19050" rIns="38100" bIns="19050" anchor="ctr">
                    <a:noAutofit/>
                  </a:bodyPr>
                  <a:lstStyle/>
                  <a:p>
                    <a:pPr>
                      <a:defRPr sz="1050" b="1">
                        <a:latin typeface="Times New Roman" panose="02020603050405020304" pitchFamily="18" charset="0"/>
                        <a:cs typeface="Times New Roman" panose="02020603050405020304" pitchFamily="18" charset="0"/>
                      </a:defRPr>
                    </a:pPr>
                    <a:r>
                      <a:rPr lang="en-US" b="1" dirty="0"/>
                      <a:t>74</a:t>
                    </a:r>
                  </a:p>
                  <a:p>
                    <a:pPr>
                      <a:defRPr sz="1050" b="1">
                        <a:latin typeface="Times New Roman" panose="02020603050405020304" pitchFamily="18" charset="0"/>
                        <a:cs typeface="Times New Roman" panose="02020603050405020304" pitchFamily="18" charset="0"/>
                      </a:defRPr>
                    </a:pPr>
                    <a:r>
                      <a:rPr lang="en-US" b="1" dirty="0"/>
                      <a:t>(80%)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2368000874890634E-2"/>
                      <c:h val="0.18508590749320861"/>
                    </c:manualLayout>
                  </c15:layout>
                  <c15:showDataLabelsRange val="0"/>
                </c:ext>
                <c:ext xmlns:c16="http://schemas.microsoft.com/office/drawing/2014/chart" uri="{C3380CC4-5D6E-409C-BE32-E72D297353CC}">
                  <c16:uniqueId val="{00000004-0A12-490E-AF24-580A7F0E7327}"/>
                </c:ext>
              </c:extLst>
            </c:dLbl>
            <c:dLbl>
              <c:idx val="5"/>
              <c:layout>
                <c:manualLayout>
                  <c:x val="4.9245926596038188E-3"/>
                  <c:y val="3.7280701754385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12-490E-AF24-580A7F0E7327}"/>
                </c:ext>
              </c:extLst>
            </c:dLbl>
            <c:spPr>
              <a:noFill/>
              <a:ln>
                <a:noFill/>
              </a:ln>
              <a:effectLst/>
            </c:spPr>
            <c:txPr>
              <a:bodyPr/>
              <a:lstStyle/>
              <a:p>
                <a:pPr>
                  <a:defRPr sz="105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Sheet1!$A$40:$A$44</c:f>
              <c:strCache>
                <c:ptCount val="5"/>
                <c:pt idx="0">
                  <c:v>GS 1-8</c:v>
                </c:pt>
                <c:pt idx="1">
                  <c:v>GS 9-12</c:v>
                </c:pt>
                <c:pt idx="2">
                  <c:v>GS 13-14</c:v>
                </c:pt>
                <c:pt idx="3">
                  <c:v>GS 15 &amp; Above</c:v>
                </c:pt>
                <c:pt idx="4">
                  <c:v>WG, WL, WS</c:v>
                </c:pt>
              </c:strCache>
            </c:strRef>
          </c:cat>
          <c:val>
            <c:numRef>
              <c:f>Sheet1!$B$40:$B$44</c:f>
              <c:numCache>
                <c:formatCode>General</c:formatCode>
                <c:ptCount val="5"/>
                <c:pt idx="0">
                  <c:v>170</c:v>
                </c:pt>
                <c:pt idx="1">
                  <c:v>497</c:v>
                </c:pt>
                <c:pt idx="2">
                  <c:v>314</c:v>
                </c:pt>
                <c:pt idx="3">
                  <c:v>18</c:v>
                </c:pt>
                <c:pt idx="4">
                  <c:v>74</c:v>
                </c:pt>
              </c:numCache>
            </c:numRef>
          </c:val>
          <c:extLst>
            <c:ext xmlns:c16="http://schemas.microsoft.com/office/drawing/2014/chart" uri="{C3380CC4-5D6E-409C-BE32-E72D297353CC}">
              <c16:uniqueId val="{00000006-0A12-490E-AF24-580A7F0E7327}"/>
            </c:ext>
          </c:extLst>
        </c:ser>
        <c:ser>
          <c:idx val="4"/>
          <c:order val="4"/>
          <c:tx>
            <c:strRef>
              <c:f>Sheet1!$F$38</c:f>
              <c:strCache>
                <c:ptCount val="1"/>
                <c:pt idx="0">
                  <c:v>Hispanic/Latino</c:v>
                </c:pt>
              </c:strCache>
            </c:strRef>
          </c:tx>
          <c:spPr>
            <a:solidFill>
              <a:srgbClr val="4BACC6">
                <a:lumMod val="40000"/>
                <a:lumOff val="60000"/>
              </a:srgbClr>
            </a:solidFill>
            <a:ln>
              <a:noFill/>
            </a:ln>
          </c:spPr>
          <c:invertIfNegative val="0"/>
          <c:dLbls>
            <c:dLbl>
              <c:idx val="0"/>
              <c:layout>
                <c:manualLayout>
                  <c:x val="-1.3888888888888889E-3"/>
                  <c:y val="-1.1867224631798332E-2"/>
                </c:manualLayout>
              </c:layout>
              <c:tx>
                <c:rich>
                  <a:bodyPr/>
                  <a:lstStyle/>
                  <a:p>
                    <a:r>
                      <a:rPr lang="en-US" dirty="0"/>
                      <a:t>66</a:t>
                    </a:r>
                  </a:p>
                  <a:p>
                    <a:r>
                      <a:rPr lang="en-US" dirty="0"/>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A12-490E-AF24-580A7F0E7327}"/>
                </c:ext>
              </c:extLst>
            </c:dLbl>
            <c:dLbl>
              <c:idx val="1"/>
              <c:layout>
                <c:manualLayout>
                  <c:x val="-1.3888888888888889E-3"/>
                  <c:y val="-2.3734449263596445E-3"/>
                </c:manualLayout>
              </c:layout>
              <c:tx>
                <c:rich>
                  <a:bodyPr/>
                  <a:lstStyle/>
                  <a:p>
                    <a:r>
                      <a:rPr lang="en-US" dirty="0"/>
                      <a:t> 167</a:t>
                    </a:r>
                  </a:p>
                  <a:p>
                    <a:r>
                      <a:rPr lang="en-US" dirty="0"/>
                      <a:t> (25%)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A12-490E-AF24-580A7F0E7327}"/>
                </c:ext>
              </c:extLst>
            </c:dLbl>
            <c:dLbl>
              <c:idx val="2"/>
              <c:layout>
                <c:manualLayout>
                  <c:x val="-3.1441382327260027E-5"/>
                  <c:y val="-2.0890053060510509E-3"/>
                </c:manualLayout>
              </c:layout>
              <c:tx>
                <c:rich>
                  <a:bodyPr/>
                  <a:lstStyle/>
                  <a:p>
                    <a:r>
                      <a:rPr lang="en-US" dirty="0"/>
                      <a:t>94</a:t>
                    </a:r>
                  </a:p>
                  <a:p>
                    <a:r>
                      <a:rPr lang="en-US" dirty="0"/>
                      <a:t>(23%)</a:t>
                    </a:r>
                  </a:p>
                </c:rich>
              </c:tx>
              <c:showLegendKey val="0"/>
              <c:showVal val="1"/>
              <c:showCatName val="0"/>
              <c:showSerName val="0"/>
              <c:showPercent val="0"/>
              <c:showBubbleSize val="0"/>
              <c:extLst>
                <c:ext xmlns:c15="http://schemas.microsoft.com/office/drawing/2012/chart" uri="{CE6537A1-D6FC-4f65-9D91-7224C49458BB}">
                  <c15:layout>
                    <c:manualLayout>
                      <c:w val="6.1097222222222212E-2"/>
                      <c:h val="9.0523189491357667E-2"/>
                    </c:manualLayout>
                  </c15:layout>
                  <c15:showDataLabelsRange val="0"/>
                </c:ext>
                <c:ext xmlns:c16="http://schemas.microsoft.com/office/drawing/2014/chart" uri="{C3380CC4-5D6E-409C-BE32-E72D297353CC}">
                  <c16:uniqueId val="{00000009-0A12-490E-AF24-580A7F0E7327}"/>
                </c:ext>
              </c:extLst>
            </c:dLbl>
            <c:dLbl>
              <c:idx val="3"/>
              <c:layout>
                <c:manualLayout>
                  <c:x val="3.2202537182852145E-3"/>
                  <c:y val="1.2589163037351647E-2"/>
                </c:manualLayout>
              </c:layout>
              <c:tx>
                <c:rich>
                  <a:bodyPr/>
                  <a:lstStyle/>
                  <a:p>
                    <a:r>
                      <a:rPr lang="en-US" dirty="0"/>
                      <a:t>4</a:t>
                    </a:r>
                  </a:p>
                  <a:p>
                    <a:r>
                      <a:rPr lang="en-US" baseline="0" dirty="0"/>
                      <a:t> </a:t>
                    </a:r>
                    <a:r>
                      <a:rPr lang="en-US" dirty="0"/>
                      <a:t>(18%)</a:t>
                    </a:r>
                  </a:p>
                  <a:p>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5.0854221347331585E-2"/>
                      <c:h val="9.3062775562562511E-2"/>
                    </c:manualLayout>
                  </c15:layout>
                  <c15:showDataLabelsRange val="0"/>
                </c:ext>
                <c:ext xmlns:c16="http://schemas.microsoft.com/office/drawing/2014/chart" uri="{C3380CC4-5D6E-409C-BE32-E72D297353CC}">
                  <c16:uniqueId val="{0000000A-0A12-490E-AF24-580A7F0E7327}"/>
                </c:ext>
              </c:extLst>
            </c:dLbl>
            <c:dLbl>
              <c:idx val="4"/>
              <c:layout>
                <c:manualLayout>
                  <c:x val="5.5398075240594927E-3"/>
                  <c:y val="7.1203347790789991E-3"/>
                </c:manualLayout>
              </c:layout>
              <c:tx>
                <c:rich>
                  <a:bodyPr/>
                  <a:lstStyle/>
                  <a:p>
                    <a:r>
                      <a:rPr lang="en-US" dirty="0"/>
                      <a:t>19</a:t>
                    </a:r>
                  </a:p>
                  <a:p>
                    <a:r>
                      <a:rPr lang="en-US" dirty="0"/>
                      <a:t>(20%)</a:t>
                    </a:r>
                  </a:p>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A12-490E-AF24-580A7F0E7327}"/>
                </c:ext>
              </c:extLst>
            </c:dLbl>
            <c:dLbl>
              <c:idx val="5"/>
              <c:layout>
                <c:manualLayout>
                  <c:x val="9.8491853192076376E-3"/>
                  <c:y val="2.010210696003156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A12-490E-AF24-580A7F0E7327}"/>
                </c:ext>
              </c:extLst>
            </c:dLbl>
            <c:spPr>
              <a:noFill/>
              <a:ln>
                <a:noFill/>
              </a:ln>
              <a:effectLst/>
            </c:spPr>
            <c:txPr>
              <a:bodyPr/>
              <a:lstStyle/>
              <a:p>
                <a:pPr>
                  <a:defRPr sz="105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Sheet1!$A$40:$A$44</c:f>
              <c:strCache>
                <c:ptCount val="5"/>
                <c:pt idx="0">
                  <c:v>GS 1-8</c:v>
                </c:pt>
                <c:pt idx="1">
                  <c:v>GS 9-12</c:v>
                </c:pt>
                <c:pt idx="2">
                  <c:v>GS 13-14</c:v>
                </c:pt>
                <c:pt idx="3">
                  <c:v>GS 15 &amp; Above</c:v>
                </c:pt>
                <c:pt idx="4">
                  <c:v>WG, WL, WS</c:v>
                </c:pt>
              </c:strCache>
            </c:strRef>
          </c:cat>
          <c:val>
            <c:numRef>
              <c:f>Sheet1!$F$40:$F$44</c:f>
              <c:numCache>
                <c:formatCode>General</c:formatCode>
                <c:ptCount val="5"/>
                <c:pt idx="0">
                  <c:v>66</c:v>
                </c:pt>
                <c:pt idx="1">
                  <c:v>167</c:v>
                </c:pt>
                <c:pt idx="2">
                  <c:v>94</c:v>
                </c:pt>
                <c:pt idx="3">
                  <c:v>4</c:v>
                </c:pt>
                <c:pt idx="4">
                  <c:v>19</c:v>
                </c:pt>
              </c:numCache>
            </c:numRef>
          </c:val>
          <c:extLst>
            <c:ext xmlns:c16="http://schemas.microsoft.com/office/drawing/2014/chart" uri="{C3380CC4-5D6E-409C-BE32-E72D297353CC}">
              <c16:uniqueId val="{0000000D-0A12-490E-AF24-580A7F0E7327}"/>
            </c:ext>
          </c:extLst>
        </c:ser>
        <c:ser>
          <c:idx val="5"/>
          <c:order val="5"/>
          <c:tx>
            <c:strRef>
              <c:f>Sheet1!$G$38</c:f>
              <c:strCache>
                <c:ptCount val="1"/>
              </c:strCache>
            </c:strRef>
          </c:tx>
          <c:spPr>
            <a:solidFill>
              <a:srgbClr val="9F9F9F"/>
            </a:solidFill>
          </c:spPr>
          <c:invertIfNegative val="0"/>
          <c:dPt>
            <c:idx val="3"/>
            <c:invertIfNegative val="0"/>
            <c:bubble3D val="0"/>
            <c:spPr>
              <a:solidFill>
                <a:srgbClr val="9F9F9F"/>
              </a:solidFill>
              <a:scene3d>
                <a:camera prst="orthographicFront"/>
                <a:lightRig rig="threePt" dir="t"/>
              </a:scene3d>
              <a:sp3d>
                <a:bevelT/>
              </a:sp3d>
            </c:spPr>
            <c:extLst>
              <c:ext xmlns:c16="http://schemas.microsoft.com/office/drawing/2014/chart" uri="{C3380CC4-5D6E-409C-BE32-E72D297353CC}">
                <c16:uniqueId val="{0000000F-0A12-490E-AF24-580A7F0E7327}"/>
              </c:ext>
            </c:extLst>
          </c:dPt>
          <c:dLbls>
            <c:dLbl>
              <c:idx val="0"/>
              <c:tx>
                <c:rich>
                  <a:bodyPr/>
                  <a:lstStyle/>
                  <a:p>
                    <a:r>
                      <a:rPr lang="en-US" sz="900" b="1" dirty="0">
                        <a:latin typeface="Times New Roman" panose="02020603050405020304" pitchFamily="18" charset="0"/>
                        <a:cs typeface="Times New Roman" panose="02020603050405020304" pitchFamily="18" charset="0"/>
                      </a:rPr>
                      <a:t>58</a:t>
                    </a:r>
                  </a:p>
                  <a:p>
                    <a:r>
                      <a:rPr lang="en-US" sz="900" b="1" dirty="0">
                        <a:latin typeface="Times New Roman" panose="02020603050405020304" pitchFamily="18" charset="0"/>
                        <a:cs typeface="Times New Roman" panose="02020603050405020304" pitchFamily="18" charset="0"/>
                      </a:rPr>
                      <a:t> (18%)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A12-490E-AF24-580A7F0E7327}"/>
                </c:ext>
              </c:extLst>
            </c:dLbl>
            <c:dLbl>
              <c:idx val="1"/>
              <c:tx>
                <c:rich>
                  <a:bodyPr/>
                  <a:lstStyle/>
                  <a:p>
                    <a:r>
                      <a:rPr lang="en-US" sz="900" b="1" dirty="0">
                        <a:latin typeface="Times New Roman" panose="02020603050405020304" pitchFamily="18" charset="0"/>
                        <a:cs typeface="Times New Roman" panose="02020603050405020304" pitchFamily="18" charset="0"/>
                      </a:rPr>
                      <a:t>89</a:t>
                    </a:r>
                  </a:p>
                  <a:p>
                    <a:r>
                      <a:rPr lang="en-US" sz="900" b="1" dirty="0">
                        <a:latin typeface="Times New Roman" panose="02020603050405020304" pitchFamily="18" charset="0"/>
                        <a:cs typeface="Times New Roman" panose="02020603050405020304" pitchFamily="18" charset="0"/>
                      </a:rPr>
                      <a:t>(12%)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0A12-490E-AF24-580A7F0E7327}"/>
                </c:ext>
              </c:extLst>
            </c:dLbl>
            <c:dLbl>
              <c:idx val="2"/>
              <c:tx>
                <c:rich>
                  <a:bodyPr/>
                  <a:lstStyle/>
                  <a:p>
                    <a:r>
                      <a:rPr lang="en-US" sz="900" b="1" dirty="0">
                        <a:latin typeface="Times New Roman" panose="02020603050405020304" pitchFamily="18" charset="0"/>
                        <a:cs typeface="Times New Roman" panose="02020603050405020304" pitchFamily="18" charset="0"/>
                      </a:rPr>
                      <a:t>34 </a:t>
                    </a:r>
                  </a:p>
                  <a:p>
                    <a:r>
                      <a:rPr lang="en-US" sz="900" b="1" dirty="0">
                        <a:latin typeface="Times New Roman" panose="02020603050405020304" pitchFamily="18" charset="0"/>
                        <a:cs typeface="Times New Roman" panose="02020603050405020304" pitchFamily="18" charset="0"/>
                      </a:rPr>
                      <a:t>(9%)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0A12-490E-AF24-580A7F0E7327}"/>
                </c:ext>
              </c:extLst>
            </c:dLbl>
            <c:dLbl>
              <c:idx val="3"/>
              <c:tx>
                <c:rich>
                  <a:bodyPr/>
                  <a:lstStyle/>
                  <a:p>
                    <a:r>
                      <a:rPr lang="en-US" dirty="0"/>
                      <a:t>1 (4%)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0A12-490E-AF24-580A7F0E7327}"/>
                </c:ext>
              </c:extLst>
            </c:dLbl>
            <c:dLbl>
              <c:idx val="4"/>
              <c:tx>
                <c:rich>
                  <a:bodyPr/>
                  <a:lstStyle/>
                  <a:p>
                    <a:r>
                      <a:rPr lang="en-US" dirty="0"/>
                      <a:t> 7  </a:t>
                    </a:r>
                  </a:p>
                  <a:p>
                    <a:r>
                      <a:rPr lang="en-US" dirty="0"/>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0A12-490E-AF24-580A7F0E7327}"/>
                </c:ext>
              </c:extLst>
            </c:dLbl>
            <c:dLbl>
              <c:idx val="5"/>
              <c:delete val="1"/>
              <c:extLst>
                <c:ext xmlns:c15="http://schemas.microsoft.com/office/drawing/2012/chart" uri="{CE6537A1-D6FC-4f65-9D91-7224C49458BB}"/>
                <c:ext xmlns:c16="http://schemas.microsoft.com/office/drawing/2014/chart" uri="{C3380CC4-5D6E-409C-BE32-E72D297353CC}">
                  <c16:uniqueId val="{00000014-0A12-490E-AF24-580A7F0E7327}"/>
                </c:ext>
              </c:extLst>
            </c:dLbl>
            <c:spPr>
              <a:ln>
                <a:noFill/>
              </a:ln>
            </c:spPr>
            <c:txPr>
              <a:bodyPr/>
              <a:lstStyle/>
              <a:p>
                <a:pPr>
                  <a:defRPr sz="105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Sheet1!$A$40:$A$44</c:f>
              <c:strCache>
                <c:ptCount val="5"/>
                <c:pt idx="0">
                  <c:v>GS 1-8</c:v>
                </c:pt>
                <c:pt idx="1">
                  <c:v>GS 9-12</c:v>
                </c:pt>
                <c:pt idx="2">
                  <c:v>GS 13-14</c:v>
                </c:pt>
                <c:pt idx="3">
                  <c:v>GS 15 &amp; Above</c:v>
                </c:pt>
                <c:pt idx="4">
                  <c:v>WG, WL, WS</c:v>
                </c:pt>
              </c:strCache>
            </c:strRef>
          </c:cat>
          <c:val>
            <c:numRef>
              <c:f>Sheet1!$G$40:$G$44</c:f>
              <c:numCache>
                <c:formatCode>General</c:formatCode>
                <c:ptCount val="5"/>
              </c:numCache>
            </c:numRef>
          </c:val>
          <c:extLst>
            <c:ext xmlns:c16="http://schemas.microsoft.com/office/drawing/2014/chart" uri="{C3380CC4-5D6E-409C-BE32-E72D297353CC}">
              <c16:uniqueId val="{00000015-0A12-490E-AF24-580A7F0E7327}"/>
            </c:ext>
          </c:extLst>
        </c:ser>
        <c:dLbls>
          <c:showLegendKey val="0"/>
          <c:showVal val="1"/>
          <c:showCatName val="0"/>
          <c:showSerName val="0"/>
          <c:showPercent val="0"/>
          <c:showBubbleSize val="0"/>
        </c:dLbls>
        <c:gapWidth val="75"/>
        <c:shape val="cylinder"/>
        <c:axId val="401996680"/>
        <c:axId val="401993152"/>
        <c:axId val="0"/>
        <c:extLst>
          <c:ext xmlns:c15="http://schemas.microsoft.com/office/drawing/2012/chart" uri="{02D57815-91ED-43cb-92C2-25804820EDAC}">
            <c15:filteredBarSeries>
              <c15:ser>
                <c:idx val="1"/>
                <c:order val="1"/>
                <c:tx>
                  <c:strRef>
                    <c:extLst>
                      <c:ext uri="{02D57815-91ED-43cb-92C2-25804820EDAC}">
                        <c15:formulaRef>
                          <c15:sqref>Sheet1!$C$38</c15:sqref>
                        </c15:formulaRef>
                      </c:ext>
                    </c:extLst>
                    <c:strCache>
                      <c:ptCount val="1"/>
                    </c:strCache>
                  </c:strRef>
                </c:tx>
                <c:spPr>
                  <a:solidFill>
                    <a:srgbClr val="FFFF99"/>
                  </a:solidFill>
                </c:spPr>
                <c:invertIfNegative val="0"/>
                <c:dLbls>
                  <c:dLbl>
                    <c:idx val="0"/>
                    <c:delete val="1"/>
                    <c:extLst>
                      <c:ext uri="{CE6537A1-D6FC-4f65-9D91-7224C49458BB}"/>
                      <c:ext xmlns:c16="http://schemas.microsoft.com/office/drawing/2014/chart" uri="{C3380CC4-5D6E-409C-BE32-E72D297353CC}">
                        <c16:uniqueId val="{00000016-0A12-490E-AF24-580A7F0E7327}"/>
                      </c:ext>
                    </c:extLst>
                  </c:dLbl>
                  <c:dLbl>
                    <c:idx val="1"/>
                    <c:layout>
                      <c:manualLayout>
                        <c:x val="-5.1708416807440864E-2"/>
                        <c:y val="6.5789473684210523E-3"/>
                      </c:manualLayout>
                    </c:layout>
                    <c:tx>
                      <c:rich>
                        <a:bodyPr/>
                        <a:lstStyle/>
                        <a:p>
                          <a:pPr>
                            <a:defRPr sz="900" b="1">
                              <a:latin typeface="Times New Roman" panose="02020603050405020304" pitchFamily="18" charset="0"/>
                              <a:cs typeface="Times New Roman" panose="02020603050405020304" pitchFamily="18" charset="0"/>
                            </a:defRPr>
                          </a:pPr>
                          <a:r>
                            <a:rPr lang="en-US" sz="900" b="1" dirty="0">
                              <a:latin typeface="Times New Roman" panose="02020603050405020304" pitchFamily="18" charset="0"/>
                              <a:cs typeface="Times New Roman" panose="02020603050405020304" pitchFamily="18" charset="0"/>
                            </a:rPr>
                            <a:t>3 (0.4%)</a:t>
                          </a:r>
                          <a:endParaRPr lang="en-US" dirty="0"/>
                        </a:p>
                      </c:rich>
                    </c:tx>
                    <c:spPr>
                      <a:ln>
                        <a:solidFill>
                          <a:srgbClr val="FFFF99"/>
                        </a:solidFill>
                      </a:ln>
                    </c:spPr>
                    <c:showLegendKey val="0"/>
                    <c:showVal val="1"/>
                    <c:showCatName val="0"/>
                    <c:showSerName val="0"/>
                    <c:showPercent val="0"/>
                    <c:showBubbleSize val="0"/>
                    <c:extLst>
                      <c:ext uri="{CE6537A1-D6FC-4f65-9D91-7224C49458BB}">
                        <c15:showDataLabelsRange val="0"/>
                      </c:ext>
                      <c:ext xmlns:c16="http://schemas.microsoft.com/office/drawing/2014/chart" uri="{C3380CC4-5D6E-409C-BE32-E72D297353CC}">
                        <c16:uniqueId val="{00000017-0A12-490E-AF24-580A7F0E7327}"/>
                      </c:ext>
                    </c:extLst>
                  </c:dLbl>
                  <c:dLbl>
                    <c:idx val="2"/>
                    <c:layout>
                      <c:manualLayout>
                        <c:x val="-6.6482194786252322E-2"/>
                        <c:y val="2.1929824561403508E-3"/>
                      </c:manualLayout>
                    </c:layout>
                    <c:tx>
                      <c:rich>
                        <a:bodyPr/>
                        <a:lstStyle/>
                        <a:p>
                          <a:pPr>
                            <a:defRPr sz="900" b="1">
                              <a:latin typeface="Times New Roman" panose="02020603050405020304" pitchFamily="18" charset="0"/>
                              <a:cs typeface="Times New Roman" panose="02020603050405020304" pitchFamily="18" charset="0"/>
                            </a:defRPr>
                          </a:pPr>
                          <a:r>
                            <a:rPr lang="en-US" sz="900" b="1" dirty="0">
                              <a:latin typeface="Times New Roman" panose="02020603050405020304" pitchFamily="18" charset="0"/>
                              <a:cs typeface="Times New Roman" panose="02020603050405020304" pitchFamily="18" charset="0"/>
                            </a:rPr>
                            <a:t>2 (0.4%)</a:t>
                          </a:r>
                          <a:endParaRPr lang="en-US" dirty="0"/>
                        </a:p>
                      </c:rich>
                    </c:tx>
                    <c:spPr>
                      <a:ln>
                        <a:solidFill>
                          <a:srgbClr val="FFFF99"/>
                        </a:solidFill>
                      </a:ln>
                    </c:spPr>
                    <c:showLegendKey val="0"/>
                    <c:showVal val="1"/>
                    <c:showCatName val="0"/>
                    <c:showSerName val="0"/>
                    <c:showPercent val="0"/>
                    <c:showBubbleSize val="0"/>
                    <c:extLst>
                      <c:ext uri="{CE6537A1-D6FC-4f65-9D91-7224C49458BB}">
                        <c15:showDataLabelsRange val="0"/>
                      </c:ext>
                      <c:ext xmlns:c16="http://schemas.microsoft.com/office/drawing/2014/chart" uri="{C3380CC4-5D6E-409C-BE32-E72D297353CC}">
                        <c16:uniqueId val="{00000018-0A12-490E-AF24-580A7F0E7327}"/>
                      </c:ext>
                    </c:extLst>
                  </c:dLbl>
                  <c:dLbl>
                    <c:idx val="3"/>
                    <c:delete val="1"/>
                    <c:extLst>
                      <c:ext uri="{CE6537A1-D6FC-4f65-9D91-7224C49458BB}"/>
                      <c:ext xmlns:c16="http://schemas.microsoft.com/office/drawing/2014/chart" uri="{C3380CC4-5D6E-409C-BE32-E72D297353CC}">
                        <c16:uniqueId val="{00000019-0A12-490E-AF24-580A7F0E7327}"/>
                      </c:ext>
                    </c:extLst>
                  </c:dLbl>
                  <c:dLbl>
                    <c:idx val="4"/>
                    <c:delete val="1"/>
                    <c:extLst>
                      <c:ext uri="{CE6537A1-D6FC-4f65-9D91-7224C49458BB}"/>
                      <c:ext xmlns:c16="http://schemas.microsoft.com/office/drawing/2014/chart" uri="{C3380CC4-5D6E-409C-BE32-E72D297353CC}">
                        <c16:uniqueId val="{0000001A-0A12-490E-AF24-580A7F0E7327}"/>
                      </c:ext>
                    </c:extLst>
                  </c:dLbl>
                  <c:dLbl>
                    <c:idx val="5"/>
                    <c:delete val="1"/>
                    <c:extLst>
                      <c:ext uri="{CE6537A1-D6FC-4f65-9D91-7224C49458BB}"/>
                      <c:ext xmlns:c16="http://schemas.microsoft.com/office/drawing/2014/chart" uri="{C3380CC4-5D6E-409C-BE32-E72D297353CC}">
                        <c16:uniqueId val="{0000001B-0A12-490E-AF24-580A7F0E7327}"/>
                      </c:ext>
                    </c:extLst>
                  </c:dLbl>
                  <c:spPr>
                    <a:noFill/>
                    <a:ln>
                      <a:noFill/>
                    </a:ln>
                    <a:effectLst/>
                  </c:spPr>
                  <c:txPr>
                    <a:bodyPr/>
                    <a:lstStyle/>
                    <a:p>
                      <a:pPr>
                        <a:defRPr sz="90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Sheet1!$A$40:$A$44</c15:sqref>
                        </c15:formulaRef>
                      </c:ext>
                    </c:extLst>
                    <c:strCache>
                      <c:ptCount val="5"/>
                      <c:pt idx="0">
                        <c:v>GS 1-8</c:v>
                      </c:pt>
                      <c:pt idx="1">
                        <c:v>GS 9-12</c:v>
                      </c:pt>
                      <c:pt idx="2">
                        <c:v>GS 13-14</c:v>
                      </c:pt>
                      <c:pt idx="3">
                        <c:v>GS 15 &amp; Above</c:v>
                      </c:pt>
                      <c:pt idx="4">
                        <c:v>WG, WL, WS</c:v>
                      </c:pt>
                    </c:strCache>
                  </c:strRef>
                </c:cat>
                <c:val>
                  <c:numRef>
                    <c:extLst>
                      <c:ext uri="{02D57815-91ED-43cb-92C2-25804820EDAC}">
                        <c15:formulaRef>
                          <c15:sqref>Sheet1!$C$40:$C$44</c15:sqref>
                        </c15:formulaRef>
                      </c:ext>
                    </c:extLst>
                    <c:numCache>
                      <c:formatCode>General</c:formatCode>
                      <c:ptCount val="5"/>
                    </c:numCache>
                  </c:numRef>
                </c:val>
                <c:extLst>
                  <c:ext xmlns:c16="http://schemas.microsoft.com/office/drawing/2014/chart" uri="{C3380CC4-5D6E-409C-BE32-E72D297353CC}">
                    <c16:uniqueId val="{0000001C-0A12-490E-AF24-580A7F0E732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Sheet1!$D$38</c15:sqref>
                        </c15:formulaRef>
                      </c:ext>
                    </c:extLst>
                    <c:strCache>
                      <c:ptCount val="1"/>
                    </c:strCache>
                  </c:strRef>
                </c:tx>
                <c:spPr>
                  <a:solidFill>
                    <a:schemeClr val="accent2">
                      <a:lumMod val="60000"/>
                      <a:lumOff val="40000"/>
                    </a:schemeClr>
                  </a:solidFill>
                </c:spPr>
                <c:invertIfNegative val="0"/>
                <c:dLbls>
                  <c:delete val="1"/>
                </c:dLbls>
                <c:cat>
                  <c:strRef>
                    <c:extLst xmlns:c15="http://schemas.microsoft.com/office/drawing/2012/chart">
                      <c:ext xmlns:c15="http://schemas.microsoft.com/office/drawing/2012/chart" uri="{02D57815-91ED-43cb-92C2-25804820EDAC}">
                        <c15:formulaRef>
                          <c15:sqref>Sheet1!$A$40:$A$44</c15:sqref>
                        </c15:formulaRef>
                      </c:ext>
                    </c:extLst>
                    <c:strCache>
                      <c:ptCount val="5"/>
                      <c:pt idx="0">
                        <c:v>GS 1-8</c:v>
                      </c:pt>
                      <c:pt idx="1">
                        <c:v>GS 9-12</c:v>
                      </c:pt>
                      <c:pt idx="2">
                        <c:v>GS 13-14</c:v>
                      </c:pt>
                      <c:pt idx="3">
                        <c:v>GS 15 &amp; Above</c:v>
                      </c:pt>
                      <c:pt idx="4">
                        <c:v>WG, WL, WS</c:v>
                      </c:pt>
                    </c:strCache>
                  </c:strRef>
                </c:cat>
                <c:val>
                  <c:numRef>
                    <c:extLst xmlns:c15="http://schemas.microsoft.com/office/drawing/2012/chart">
                      <c:ext xmlns:c15="http://schemas.microsoft.com/office/drawing/2012/chart" uri="{02D57815-91ED-43cb-92C2-25804820EDAC}">
                        <c15:formulaRef>
                          <c15:sqref>Sheet1!$D$40:$D$44</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D-0A12-490E-AF24-580A7F0E732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Sheet1!$E$38</c15:sqref>
                        </c15:formulaRef>
                      </c:ext>
                    </c:extLst>
                    <c:strCache>
                      <c:ptCount val="1"/>
                    </c:strCache>
                  </c:strRef>
                </c:tx>
                <c:spPr>
                  <a:solidFill>
                    <a:schemeClr val="accent5">
                      <a:lumMod val="60000"/>
                      <a:lumOff val="40000"/>
                    </a:schemeClr>
                  </a:solidFill>
                </c:spPr>
                <c:invertIfNegative val="0"/>
                <c:dLbls>
                  <c:delete val="1"/>
                </c:dLbls>
                <c:cat>
                  <c:strRef>
                    <c:extLst xmlns:c15="http://schemas.microsoft.com/office/drawing/2012/chart">
                      <c:ext xmlns:c15="http://schemas.microsoft.com/office/drawing/2012/chart" uri="{02D57815-91ED-43cb-92C2-25804820EDAC}">
                        <c15:formulaRef>
                          <c15:sqref>Sheet1!$A$40:$A$44</c15:sqref>
                        </c15:formulaRef>
                      </c:ext>
                    </c:extLst>
                    <c:strCache>
                      <c:ptCount val="5"/>
                      <c:pt idx="0">
                        <c:v>GS 1-8</c:v>
                      </c:pt>
                      <c:pt idx="1">
                        <c:v>GS 9-12</c:v>
                      </c:pt>
                      <c:pt idx="2">
                        <c:v>GS 13-14</c:v>
                      </c:pt>
                      <c:pt idx="3">
                        <c:v>GS 15 &amp; Above</c:v>
                      </c:pt>
                      <c:pt idx="4">
                        <c:v>WG, WL, WS</c:v>
                      </c:pt>
                    </c:strCache>
                  </c:strRef>
                </c:cat>
                <c:val>
                  <c:numRef>
                    <c:extLst xmlns:c15="http://schemas.microsoft.com/office/drawing/2012/chart">
                      <c:ext xmlns:c15="http://schemas.microsoft.com/office/drawing/2012/chart" uri="{02D57815-91ED-43cb-92C2-25804820EDAC}">
                        <c15:formulaRef>
                          <c15:sqref>Sheet1!$E$40:$E$44</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E-0A12-490E-AF24-580A7F0E7327}"/>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Sheet1!$H$38</c15:sqref>
                        </c15:formulaRef>
                      </c:ext>
                    </c:extLst>
                    <c:strCache>
                      <c:ptCount val="1"/>
                    </c:strCache>
                  </c:strRef>
                </c:tx>
                <c:spPr>
                  <a:solidFill>
                    <a:schemeClr val="accent4">
                      <a:lumMod val="60000"/>
                      <a:lumOff val="40000"/>
                    </a:schemeClr>
                  </a:solidFill>
                </c:spPr>
                <c:invertIfNegative val="0"/>
                <c:dLbls>
                  <c:delete val="1"/>
                </c:dLbls>
                <c:cat>
                  <c:strRef>
                    <c:extLst xmlns:c15="http://schemas.microsoft.com/office/drawing/2012/chart">
                      <c:ext xmlns:c15="http://schemas.microsoft.com/office/drawing/2012/chart" uri="{02D57815-91ED-43cb-92C2-25804820EDAC}">
                        <c15:formulaRef>
                          <c15:sqref>Sheet1!$A$40:$A$44</c15:sqref>
                        </c15:formulaRef>
                      </c:ext>
                    </c:extLst>
                    <c:strCache>
                      <c:ptCount val="5"/>
                      <c:pt idx="0">
                        <c:v>GS 1-8</c:v>
                      </c:pt>
                      <c:pt idx="1">
                        <c:v>GS 9-12</c:v>
                      </c:pt>
                      <c:pt idx="2">
                        <c:v>GS 13-14</c:v>
                      </c:pt>
                      <c:pt idx="3">
                        <c:v>GS 15 &amp; Above</c:v>
                      </c:pt>
                      <c:pt idx="4">
                        <c:v>WG, WL, WS</c:v>
                      </c:pt>
                    </c:strCache>
                  </c:strRef>
                </c:cat>
                <c:val>
                  <c:numRef>
                    <c:extLst xmlns:c15="http://schemas.microsoft.com/office/drawing/2012/chart">
                      <c:ext xmlns:c15="http://schemas.microsoft.com/office/drawing/2012/chart" uri="{02D57815-91ED-43cb-92C2-25804820EDAC}">
                        <c15:formulaRef>
                          <c15:sqref>Sheet1!$H$40:$H$44</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F-0A12-490E-AF24-580A7F0E7327}"/>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Sheet1!$I$38</c15:sqref>
                        </c15:formulaRef>
                      </c:ext>
                    </c:extLst>
                    <c:strCache>
                      <c:ptCount val="1"/>
                    </c:strCache>
                  </c:strRef>
                </c:tx>
                <c:spPr>
                  <a:solidFill>
                    <a:sysClr val="window" lastClr="FFFFFF"/>
                  </a:solidFill>
                  <a:ln>
                    <a:solidFill>
                      <a:sysClr val="windowText" lastClr="000000"/>
                    </a:solidFill>
                  </a:ln>
                  <a:scene3d>
                    <a:camera prst="orthographicFront"/>
                    <a:lightRig rig="threePt" dir="t"/>
                  </a:scene3d>
                  <a:sp3d>
                    <a:bevelT w="139700" prst="cross"/>
                  </a:sp3d>
                </c:spPr>
                <c:invertIfNegative val="0"/>
                <c:dPt>
                  <c:idx val="2"/>
                  <c:invertIfNegative val="0"/>
                  <c:bubble3D val="0"/>
                  <c:spPr>
                    <a:solidFill>
                      <a:sysClr val="window" lastClr="FFFFFF"/>
                    </a:solidFill>
                    <a:ln>
                      <a:solidFill>
                        <a:sysClr val="windowText" lastClr="000000"/>
                      </a:solidFill>
                    </a:ln>
                    <a:scene3d>
                      <a:camera prst="orthographicFront"/>
                      <a:lightRig rig="threePt" dir="t"/>
                    </a:scene3d>
                    <a:sp3d>
                      <a:bevelT/>
                    </a:sp3d>
                  </c:spPr>
                  <c:extLst xmlns:c15="http://schemas.microsoft.com/office/drawing/2012/chart">
                    <c:ext xmlns:c16="http://schemas.microsoft.com/office/drawing/2014/chart" uri="{C3380CC4-5D6E-409C-BE32-E72D297353CC}">
                      <c16:uniqueId val="{00000021-0A12-490E-AF24-580A7F0E7327}"/>
                    </c:ext>
                  </c:extLst>
                </c:dPt>
                <c:dPt>
                  <c:idx val="5"/>
                  <c:invertIfNegative val="0"/>
                  <c:bubble3D val="0"/>
                  <c:spPr>
                    <a:solidFill>
                      <a:sysClr val="window" lastClr="FFFFFF"/>
                    </a:solidFill>
                    <a:ln>
                      <a:solidFill>
                        <a:sysClr val="windowText" lastClr="000000"/>
                      </a:solidFill>
                    </a:ln>
                    <a:scene3d>
                      <a:camera prst="orthographicFront"/>
                      <a:lightRig rig="threePt" dir="t"/>
                    </a:scene3d>
                    <a:sp3d>
                      <a:bevelT/>
                    </a:sp3d>
                  </c:spPr>
                  <c:extLst xmlns:c15="http://schemas.microsoft.com/office/drawing/2012/chart">
                    <c:ext xmlns:c16="http://schemas.microsoft.com/office/drawing/2014/chart" uri="{C3380CC4-5D6E-409C-BE32-E72D297353CC}">
                      <c16:uniqueId val="{00000023-0A12-490E-AF24-580A7F0E7327}"/>
                    </c:ext>
                  </c:extLst>
                </c:dPt>
                <c:dLbls>
                  <c:delete val="1"/>
                </c:dLbls>
                <c:cat>
                  <c:strRef>
                    <c:extLst xmlns:c15="http://schemas.microsoft.com/office/drawing/2012/chart">
                      <c:ext xmlns:c15="http://schemas.microsoft.com/office/drawing/2012/chart" uri="{02D57815-91ED-43cb-92C2-25804820EDAC}">
                        <c15:formulaRef>
                          <c15:sqref>Sheet1!$A$40:$A$44</c15:sqref>
                        </c15:formulaRef>
                      </c:ext>
                    </c:extLst>
                    <c:strCache>
                      <c:ptCount val="5"/>
                      <c:pt idx="0">
                        <c:v>GS 1-8</c:v>
                      </c:pt>
                      <c:pt idx="1">
                        <c:v>GS 9-12</c:v>
                      </c:pt>
                      <c:pt idx="2">
                        <c:v>GS 13-14</c:v>
                      </c:pt>
                      <c:pt idx="3">
                        <c:v>GS 15 &amp; Above</c:v>
                      </c:pt>
                      <c:pt idx="4">
                        <c:v>WG, WL, WS</c:v>
                      </c:pt>
                    </c:strCache>
                  </c:strRef>
                </c:cat>
                <c:val>
                  <c:numRef>
                    <c:extLst xmlns:c15="http://schemas.microsoft.com/office/drawing/2012/chart">
                      <c:ext xmlns:c15="http://schemas.microsoft.com/office/drawing/2012/chart" uri="{02D57815-91ED-43cb-92C2-25804820EDAC}">
                        <c15:formulaRef>
                          <c15:sqref>Sheet1!$I$40:$I$44</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24-0A12-490E-AF24-580A7F0E7327}"/>
                  </c:ext>
                </c:extLst>
              </c15:ser>
            </c15:filteredBarSeries>
          </c:ext>
        </c:extLst>
      </c:bar3DChart>
      <c:catAx>
        <c:axId val="401996680"/>
        <c:scaling>
          <c:orientation val="minMax"/>
        </c:scaling>
        <c:delete val="0"/>
        <c:axPos val="b"/>
        <c:numFmt formatCode="General" sourceLinked="1"/>
        <c:majorTickMark val="out"/>
        <c:minorTickMark val="none"/>
        <c:tickLblPos val="nextTo"/>
        <c:txPr>
          <a:bodyPr/>
          <a:lstStyle/>
          <a:p>
            <a:pPr>
              <a:defRPr b="1"/>
            </a:pPr>
            <a:endParaRPr lang="en-US"/>
          </a:p>
        </c:txPr>
        <c:crossAx val="401993152"/>
        <c:crosses val="autoZero"/>
        <c:auto val="1"/>
        <c:lblAlgn val="ctr"/>
        <c:lblOffset val="100"/>
        <c:noMultiLvlLbl val="0"/>
      </c:catAx>
      <c:valAx>
        <c:axId val="401993152"/>
        <c:scaling>
          <c:orientation val="minMax"/>
        </c:scaling>
        <c:delete val="0"/>
        <c:axPos val="l"/>
        <c:numFmt formatCode="0%" sourceLinked="1"/>
        <c:majorTickMark val="out"/>
        <c:minorTickMark val="none"/>
        <c:tickLblPos val="nextTo"/>
        <c:crossAx val="401996680"/>
        <c:crosses val="autoZero"/>
        <c:crossBetween val="between"/>
      </c:valAx>
    </c:plotArea>
    <c:legend>
      <c:legendPos val="r"/>
      <c:legendEntry>
        <c:idx val="0"/>
        <c:delete val="1"/>
      </c:legendEntry>
      <c:legendEntry>
        <c:idx val="1"/>
        <c:txPr>
          <a:bodyPr/>
          <a:lstStyle/>
          <a:p>
            <a:pPr>
              <a:defRPr sz="1600">
                <a:latin typeface="Times New Roman" panose="02020603050405020304" pitchFamily="18" charset="0"/>
                <a:cs typeface="Times New Roman" panose="02020603050405020304" pitchFamily="18" charset="0"/>
              </a:defRPr>
            </a:pPr>
            <a:endParaRPr lang="en-US"/>
          </a:p>
        </c:txPr>
      </c:legendEntry>
      <c:legendEntry>
        <c:idx val="2"/>
        <c:txPr>
          <a:bodyPr/>
          <a:lstStyle/>
          <a:p>
            <a:pPr>
              <a:defRPr sz="1600">
                <a:latin typeface="Times New Roman" panose="02020603050405020304" pitchFamily="18" charset="0"/>
                <a:cs typeface="Times New Roman" panose="02020603050405020304" pitchFamily="18" charset="0"/>
              </a:defRPr>
            </a:pPr>
            <a:endParaRPr lang="en-US"/>
          </a:p>
        </c:txPr>
      </c:legendEntry>
      <c:layout>
        <c:manualLayout>
          <c:xMode val="edge"/>
          <c:yMode val="edge"/>
          <c:x val="0.17332682679370962"/>
          <c:y val="0.83699198784362483"/>
          <c:w val="0.62919418160965168"/>
          <c:h val="6.2858129575908264E-2"/>
        </c:manualLayout>
      </c:layout>
      <c:overlay val="0"/>
      <c:txPr>
        <a:bodyPr/>
        <a:lstStyle/>
        <a:p>
          <a:pPr>
            <a:defRPr sz="16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0"/>
      <c:rotY val="0"/>
      <c:rAngAx val="1"/>
    </c:view3D>
    <c:floor>
      <c:thickness val="0"/>
    </c:floor>
    <c:sideWall>
      <c:thickness val="0"/>
    </c:sideWall>
    <c:backWall>
      <c:thickness val="0"/>
      <c:spPr>
        <a:noFill/>
        <a:ln w="25400">
          <a:noFill/>
        </a:ln>
      </c:spPr>
    </c:backWall>
    <c:plotArea>
      <c:layout>
        <c:manualLayout>
          <c:layoutTarget val="inner"/>
          <c:xMode val="edge"/>
          <c:yMode val="edge"/>
          <c:x val="0.11113778060241727"/>
          <c:y val="7.9172192291752999E-2"/>
          <c:w val="0.8051441441843179"/>
          <c:h val="0.6925638900400608"/>
        </c:manualLayout>
      </c:layout>
      <c:bar3DChart>
        <c:barDir val="col"/>
        <c:grouping val="percentStacked"/>
        <c:varyColors val="0"/>
        <c:ser>
          <c:idx val="0"/>
          <c:order val="0"/>
          <c:tx>
            <c:strRef>
              <c:f>Sheet1!$B$38</c:f>
              <c:strCache>
                <c:ptCount val="1"/>
                <c:pt idx="0">
                  <c:v>Not Hispanic/Latino</c:v>
                </c:pt>
              </c:strCache>
            </c:strRef>
          </c:tx>
          <c:spPr>
            <a:solidFill>
              <a:srgbClr val="0070C0"/>
            </a:solidFill>
          </c:spPr>
          <c:invertIfNegative val="0"/>
          <c:dPt>
            <c:idx val="0"/>
            <c:invertIfNegative val="0"/>
            <c:bubble3D val="0"/>
            <c:extLst>
              <c:ext xmlns:c16="http://schemas.microsoft.com/office/drawing/2014/chart" uri="{C3380CC4-5D6E-409C-BE32-E72D297353CC}">
                <c16:uniqueId val="{00000000-DD98-4863-AA4B-33DF891C5BFF}"/>
              </c:ext>
            </c:extLst>
          </c:dPt>
          <c:dLbls>
            <c:dLbl>
              <c:idx val="0"/>
              <c:layout>
                <c:manualLayout>
                  <c:x val="3.7505468066489141E-4"/>
                  <c:y val="-2.368208333468981E-2"/>
                </c:manualLayout>
              </c:layout>
              <c:tx>
                <c:rich>
                  <a:bodyPr/>
                  <a:lstStyle/>
                  <a:p>
                    <a:r>
                      <a:rPr lang="en-US" dirty="0"/>
                      <a:t>2</a:t>
                    </a:r>
                  </a:p>
                  <a:p>
                    <a:r>
                      <a:rPr lang="en-US" dirty="0"/>
                      <a:t>(100%)</a:t>
                    </a:r>
                  </a:p>
                </c:rich>
              </c:tx>
              <c:showLegendKey val="0"/>
              <c:showVal val="1"/>
              <c:showCatName val="0"/>
              <c:showSerName val="0"/>
              <c:showPercent val="0"/>
              <c:showBubbleSize val="0"/>
              <c:extLst>
                <c:ext xmlns:c15="http://schemas.microsoft.com/office/drawing/2012/chart" uri="{CE6537A1-D6FC-4f65-9D91-7224C49458BB}">
                  <c15:layout>
                    <c:manualLayout>
                      <c:w val="6.2132545931758515E-2"/>
                      <c:h val="0.14716195898816875"/>
                    </c:manualLayout>
                  </c15:layout>
                  <c15:showDataLabelsRange val="0"/>
                </c:ext>
                <c:ext xmlns:c16="http://schemas.microsoft.com/office/drawing/2014/chart" uri="{C3380CC4-5D6E-409C-BE32-E72D297353CC}">
                  <c16:uniqueId val="{00000000-DD98-4863-AA4B-33DF891C5BFF}"/>
                </c:ext>
              </c:extLst>
            </c:dLbl>
            <c:dLbl>
              <c:idx val="1"/>
              <c:layout>
                <c:manualLayout>
                  <c:x val="1.6886482939632037E-3"/>
                  <c:y val="-7.6614381966269102E-2"/>
                </c:manualLayout>
              </c:layout>
              <c:tx>
                <c:rich>
                  <a:bodyPr/>
                  <a:lstStyle/>
                  <a:p>
                    <a:r>
                      <a:rPr lang="en-US" dirty="0"/>
                      <a:t>1</a:t>
                    </a:r>
                  </a:p>
                  <a:p>
                    <a:r>
                      <a:rPr lang="en-US" dirty="0"/>
                      <a:t>(50%)</a:t>
                    </a:r>
                  </a:p>
                </c:rich>
              </c:tx>
              <c:showLegendKey val="0"/>
              <c:showVal val="1"/>
              <c:showCatName val="0"/>
              <c:showSerName val="0"/>
              <c:showPercent val="0"/>
              <c:showBubbleSize val="0"/>
              <c:extLst>
                <c:ext xmlns:c15="http://schemas.microsoft.com/office/drawing/2012/chart" uri="{CE6537A1-D6FC-4f65-9D91-7224C49458BB}">
                  <c15:layout>
                    <c:manualLayout>
                      <c:w val="5.8052274715660546E-2"/>
                      <c:h val="9.2412299910817189E-2"/>
                    </c:manualLayout>
                  </c15:layout>
                  <c15:showDataLabelsRange val="0"/>
                </c:ext>
                <c:ext xmlns:c16="http://schemas.microsoft.com/office/drawing/2014/chart" uri="{C3380CC4-5D6E-409C-BE32-E72D297353CC}">
                  <c16:uniqueId val="{00000001-DD98-4863-AA4B-33DF891C5BFF}"/>
                </c:ext>
              </c:extLst>
            </c:dLbl>
            <c:dLbl>
              <c:idx val="2"/>
              <c:layout>
                <c:manualLayout>
                  <c:x val="1.3496828521434869E-3"/>
                  <c:y val="1.656344991314387E-2"/>
                </c:manualLayout>
              </c:layout>
              <c:tx>
                <c:rich>
                  <a:bodyPr/>
                  <a:lstStyle/>
                  <a:p>
                    <a:r>
                      <a:rPr lang="en-US" dirty="0"/>
                      <a:t>130</a:t>
                    </a:r>
                  </a:p>
                  <a:p>
                    <a:r>
                      <a:rPr lang="en-US" dirty="0"/>
                      <a:t>(81%)</a:t>
                    </a:r>
                  </a:p>
                </c:rich>
              </c:tx>
              <c:showLegendKey val="0"/>
              <c:showVal val="1"/>
              <c:showCatName val="0"/>
              <c:showSerName val="0"/>
              <c:showPercent val="0"/>
              <c:showBubbleSize val="0"/>
              <c:extLst>
                <c:ext xmlns:c15="http://schemas.microsoft.com/office/drawing/2012/chart" uri="{CE6537A1-D6FC-4f65-9D91-7224C49458BB}">
                  <c15:layout>
                    <c:manualLayout>
                      <c:w val="6.083005249343832E-2"/>
                      <c:h val="0.18443546637318242"/>
                    </c:manualLayout>
                  </c15:layout>
                  <c15:showDataLabelsRange val="0"/>
                </c:ext>
                <c:ext xmlns:c16="http://schemas.microsoft.com/office/drawing/2014/chart" uri="{C3380CC4-5D6E-409C-BE32-E72D297353CC}">
                  <c16:uniqueId val="{00000002-DD98-4863-AA4B-33DF891C5BFF}"/>
                </c:ext>
              </c:extLst>
            </c:dLbl>
            <c:dLbl>
              <c:idx val="3"/>
              <c:layout>
                <c:manualLayout>
                  <c:x val="2.777832458442593E-3"/>
                  <c:y val="1.5528377920583454E-2"/>
                </c:manualLayout>
              </c:layout>
              <c:tx>
                <c:rich>
                  <a:bodyPr/>
                  <a:lstStyle/>
                  <a:p>
                    <a:r>
                      <a:rPr lang="en-US" dirty="0"/>
                      <a:t>125</a:t>
                    </a:r>
                  </a:p>
                  <a:p>
                    <a:r>
                      <a:rPr lang="en-US" dirty="0"/>
                      <a:t>(82%)</a:t>
                    </a:r>
                  </a:p>
                </c:rich>
              </c:tx>
              <c:showLegendKey val="0"/>
              <c:showVal val="1"/>
              <c:showCatName val="0"/>
              <c:showSerName val="0"/>
              <c:showPercent val="0"/>
              <c:showBubbleSize val="0"/>
              <c:extLst>
                <c:ext xmlns:c15="http://schemas.microsoft.com/office/drawing/2012/chart" uri="{CE6537A1-D6FC-4f65-9D91-7224C49458BB}">
                  <c15:layout>
                    <c:manualLayout>
                      <c:w val="6.7701881014873122E-2"/>
                      <c:h val="0.10086293023231765"/>
                    </c:manualLayout>
                  </c15:layout>
                  <c15:showDataLabelsRange val="0"/>
                </c:ext>
                <c:ext xmlns:c16="http://schemas.microsoft.com/office/drawing/2014/chart" uri="{C3380CC4-5D6E-409C-BE32-E72D297353CC}">
                  <c16:uniqueId val="{00000003-DD98-4863-AA4B-33DF891C5BFF}"/>
                </c:ext>
              </c:extLst>
            </c:dLbl>
            <c:dLbl>
              <c:idx val="5"/>
              <c:layout>
                <c:manualLayout>
                  <c:x val="4.9245926596038188E-3"/>
                  <c:y val="3.7280701754385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98-4863-AA4B-33DF891C5BFF}"/>
                </c:ext>
              </c:extLst>
            </c:dLbl>
            <c:spPr>
              <a:noFill/>
              <a:ln>
                <a:noFill/>
              </a:ln>
              <a:effectLst/>
            </c:spPr>
            <c:txPr>
              <a:bodyPr/>
              <a:lstStyle/>
              <a:p>
                <a:pPr>
                  <a:defRPr sz="105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Sheet1!$A$40:$A$44</c:f>
              <c:strCache>
                <c:ptCount val="4"/>
                <c:pt idx="0">
                  <c:v>NK-03</c:v>
                </c:pt>
                <c:pt idx="1">
                  <c:v>NH-02</c:v>
                </c:pt>
                <c:pt idx="2">
                  <c:v>NH-03</c:v>
                </c:pt>
                <c:pt idx="3">
                  <c:v>NH-04</c:v>
                </c:pt>
              </c:strCache>
            </c:strRef>
          </c:cat>
          <c:val>
            <c:numRef>
              <c:f>Sheet1!$B$40:$B$44</c:f>
              <c:numCache>
                <c:formatCode>General</c:formatCode>
                <c:ptCount val="5"/>
                <c:pt idx="0">
                  <c:v>2</c:v>
                </c:pt>
                <c:pt idx="1">
                  <c:v>1</c:v>
                </c:pt>
                <c:pt idx="2">
                  <c:v>130</c:v>
                </c:pt>
                <c:pt idx="3">
                  <c:v>125</c:v>
                </c:pt>
              </c:numCache>
            </c:numRef>
          </c:val>
          <c:extLst>
            <c:ext xmlns:c16="http://schemas.microsoft.com/office/drawing/2014/chart" uri="{C3380CC4-5D6E-409C-BE32-E72D297353CC}">
              <c16:uniqueId val="{00000005-DD98-4863-AA4B-33DF891C5BFF}"/>
            </c:ext>
          </c:extLst>
        </c:ser>
        <c:ser>
          <c:idx val="4"/>
          <c:order val="4"/>
          <c:tx>
            <c:strRef>
              <c:f>Sheet1!$F$38</c:f>
              <c:strCache>
                <c:ptCount val="1"/>
                <c:pt idx="0">
                  <c:v>Hispanic/Latino</c:v>
                </c:pt>
              </c:strCache>
            </c:strRef>
          </c:tx>
          <c:spPr>
            <a:solidFill>
              <a:srgbClr val="4BACC6">
                <a:lumMod val="40000"/>
                <a:lumOff val="60000"/>
              </a:srgbClr>
            </a:solidFill>
            <a:ln>
              <a:noFill/>
            </a:ln>
          </c:spPr>
          <c:invertIfNegative val="0"/>
          <c:dLbls>
            <c:dLbl>
              <c:idx val="0"/>
              <c:delete val="1"/>
              <c:extLst>
                <c:ext xmlns:c15="http://schemas.microsoft.com/office/drawing/2012/chart" uri="{CE6537A1-D6FC-4f65-9D91-7224C49458BB}">
                  <c15:layout>
                    <c:manualLayout>
                      <c:w val="4.7319444444444442E-2"/>
                      <c:h val="8.3189530778215184E-2"/>
                    </c:manualLayout>
                  </c15:layout>
                </c:ext>
                <c:ext xmlns:c16="http://schemas.microsoft.com/office/drawing/2014/chart" uri="{C3380CC4-5D6E-409C-BE32-E72D297353CC}">
                  <c16:uniqueId val="{00000006-DD98-4863-AA4B-33DF891C5BFF}"/>
                </c:ext>
              </c:extLst>
            </c:dLbl>
            <c:dLbl>
              <c:idx val="1"/>
              <c:layout>
                <c:manualLayout>
                  <c:x val="2.0951443569553808E-3"/>
                  <c:y val="-8.4327056705284481E-2"/>
                </c:manualLayout>
              </c:layout>
              <c:tx>
                <c:rich>
                  <a:bodyPr wrap="square" lIns="38100" tIns="19050" rIns="38100" bIns="19050" anchor="ctr">
                    <a:noAutofit/>
                  </a:bodyPr>
                  <a:lstStyle/>
                  <a:p>
                    <a:pPr>
                      <a:defRPr b="1"/>
                    </a:pPr>
                    <a:r>
                      <a:rPr lang="en-US" b="1" dirty="0"/>
                      <a:t>1</a:t>
                    </a:r>
                  </a:p>
                  <a:p>
                    <a:pPr>
                      <a:defRPr b="1"/>
                    </a:pPr>
                    <a:r>
                      <a:rPr lang="en-US" b="1" dirty="0"/>
                      <a:t>(50%)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8099956255468065E-2"/>
                      <c:h val="9.0122885355579302E-2"/>
                    </c:manualLayout>
                  </c15:layout>
                  <c15:showDataLabelsRange val="0"/>
                </c:ext>
                <c:ext xmlns:c16="http://schemas.microsoft.com/office/drawing/2014/chart" uri="{C3380CC4-5D6E-409C-BE32-E72D297353CC}">
                  <c16:uniqueId val="{00000007-DD98-4863-AA4B-33DF891C5BFF}"/>
                </c:ext>
              </c:extLst>
            </c:dLbl>
            <c:dLbl>
              <c:idx val="2"/>
              <c:layout>
                <c:manualLayout>
                  <c:x val="-3.4643482064741905E-3"/>
                  <c:y val="2.1314248431449413E-3"/>
                </c:manualLayout>
              </c:layout>
              <c:tx>
                <c:rich>
                  <a:bodyPr wrap="square" lIns="38100" tIns="19050" rIns="38100" bIns="19050" anchor="ctr">
                    <a:noAutofit/>
                  </a:bodyPr>
                  <a:lstStyle/>
                  <a:p>
                    <a:pPr>
                      <a:defRPr b="1"/>
                    </a:pPr>
                    <a:r>
                      <a:rPr lang="en-US" b="1" dirty="0"/>
                      <a:t>31</a:t>
                    </a:r>
                  </a:p>
                  <a:p>
                    <a:pPr>
                      <a:defRPr b="1"/>
                    </a:pPr>
                    <a:r>
                      <a:rPr lang="en-US" b="1" dirty="0"/>
                      <a:t>(19%)</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9679790026246717E-2"/>
                      <c:h val="9.4228702843182854E-2"/>
                    </c:manualLayout>
                  </c15:layout>
                  <c15:showDataLabelsRange val="0"/>
                </c:ext>
                <c:ext xmlns:c16="http://schemas.microsoft.com/office/drawing/2014/chart" uri="{C3380CC4-5D6E-409C-BE32-E72D297353CC}">
                  <c16:uniqueId val="{00000008-DD98-4863-AA4B-33DF891C5BFF}"/>
                </c:ext>
              </c:extLst>
            </c:dLbl>
            <c:dLbl>
              <c:idx val="3"/>
              <c:layout>
                <c:manualLayout>
                  <c:x val="2.7463363954505688E-3"/>
                  <c:y val="-2.0940818202866067E-3"/>
                </c:manualLayout>
              </c:layout>
              <c:tx>
                <c:rich>
                  <a:bodyPr wrap="square" lIns="38100" tIns="19050" rIns="38100" bIns="19050" anchor="ctr">
                    <a:noAutofit/>
                  </a:bodyPr>
                  <a:lstStyle/>
                  <a:p>
                    <a:pPr>
                      <a:defRPr b="1"/>
                    </a:pPr>
                    <a:r>
                      <a:rPr lang="en-US" b="1" dirty="0"/>
                      <a:t>28</a:t>
                    </a:r>
                  </a:p>
                  <a:p>
                    <a:pPr>
                      <a:defRPr b="1"/>
                    </a:pPr>
                    <a:r>
                      <a:rPr lang="en-US" b="1" dirty="0"/>
                      <a:t>(18%)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3677917198915741E-2"/>
                      <c:h val="0.11887070037297967"/>
                    </c:manualLayout>
                  </c15:layout>
                  <c15:showDataLabelsRange val="0"/>
                </c:ext>
                <c:ext xmlns:c16="http://schemas.microsoft.com/office/drawing/2014/chart" uri="{C3380CC4-5D6E-409C-BE32-E72D297353CC}">
                  <c16:uniqueId val="{00000009-DD98-4863-AA4B-33DF891C5BFF}"/>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Sheet1!$A$40:$A$44</c:f>
              <c:strCache>
                <c:ptCount val="4"/>
                <c:pt idx="0">
                  <c:v>NK-03</c:v>
                </c:pt>
                <c:pt idx="1">
                  <c:v>NH-02</c:v>
                </c:pt>
                <c:pt idx="2">
                  <c:v>NH-03</c:v>
                </c:pt>
                <c:pt idx="3">
                  <c:v>NH-04</c:v>
                </c:pt>
              </c:strCache>
            </c:strRef>
          </c:cat>
          <c:val>
            <c:numRef>
              <c:f>Sheet1!$F$40:$F$44</c:f>
              <c:numCache>
                <c:formatCode>General</c:formatCode>
                <c:ptCount val="5"/>
                <c:pt idx="0">
                  <c:v>0</c:v>
                </c:pt>
                <c:pt idx="1">
                  <c:v>1</c:v>
                </c:pt>
                <c:pt idx="2">
                  <c:v>31</c:v>
                </c:pt>
                <c:pt idx="3">
                  <c:v>29</c:v>
                </c:pt>
              </c:numCache>
            </c:numRef>
          </c:val>
          <c:extLst>
            <c:ext xmlns:c16="http://schemas.microsoft.com/office/drawing/2014/chart" uri="{C3380CC4-5D6E-409C-BE32-E72D297353CC}">
              <c16:uniqueId val="{0000000A-DD98-4863-AA4B-33DF891C5BFF}"/>
            </c:ext>
          </c:extLst>
        </c:ser>
        <c:dLbls>
          <c:showLegendKey val="0"/>
          <c:showVal val="1"/>
          <c:showCatName val="0"/>
          <c:showSerName val="0"/>
          <c:showPercent val="0"/>
          <c:showBubbleSize val="0"/>
        </c:dLbls>
        <c:gapWidth val="75"/>
        <c:shape val="cylinder"/>
        <c:axId val="398675976"/>
        <c:axId val="398676368"/>
        <c:axId val="0"/>
        <c:extLst>
          <c:ext xmlns:c15="http://schemas.microsoft.com/office/drawing/2012/chart" uri="{02D57815-91ED-43cb-92C2-25804820EDAC}">
            <c15:filteredBarSeries>
              <c15:ser>
                <c:idx val="1"/>
                <c:order val="1"/>
                <c:tx>
                  <c:strRef>
                    <c:extLst>
                      <c:ext uri="{02D57815-91ED-43cb-92C2-25804820EDAC}">
                        <c15:formulaRef>
                          <c15:sqref>Sheet1!$C$38</c15:sqref>
                        </c15:formulaRef>
                      </c:ext>
                    </c:extLst>
                    <c:strCache>
                      <c:ptCount val="1"/>
                    </c:strCache>
                  </c:strRef>
                </c:tx>
                <c:spPr>
                  <a:solidFill>
                    <a:srgbClr val="FFFF99"/>
                  </a:solidFill>
                </c:spPr>
                <c:invertIfNegative val="0"/>
                <c:dLbls>
                  <c:dLbl>
                    <c:idx val="0"/>
                    <c:delete val="1"/>
                    <c:extLst>
                      <c:ext uri="{CE6537A1-D6FC-4f65-9D91-7224C49458BB}"/>
                      <c:ext xmlns:c16="http://schemas.microsoft.com/office/drawing/2014/chart" uri="{C3380CC4-5D6E-409C-BE32-E72D297353CC}">
                        <c16:uniqueId val="{0000000B-DD98-4863-AA4B-33DF891C5BFF}"/>
                      </c:ext>
                    </c:extLst>
                  </c:dLbl>
                  <c:dLbl>
                    <c:idx val="1"/>
                    <c:layout>
                      <c:manualLayout>
                        <c:x val="-5.1708416807440864E-2"/>
                        <c:y val="6.5789473684210523E-3"/>
                      </c:manualLayout>
                    </c:layout>
                    <c:tx>
                      <c:rich>
                        <a:bodyPr/>
                        <a:lstStyle/>
                        <a:p>
                          <a:pPr>
                            <a:defRPr sz="900" b="1">
                              <a:latin typeface="Times New Roman" panose="02020603050405020304" pitchFamily="18" charset="0"/>
                              <a:cs typeface="Times New Roman" panose="02020603050405020304" pitchFamily="18" charset="0"/>
                            </a:defRPr>
                          </a:pPr>
                          <a:r>
                            <a:rPr lang="en-US" sz="900" b="1" dirty="0">
                              <a:latin typeface="Times New Roman" panose="02020603050405020304" pitchFamily="18" charset="0"/>
                              <a:cs typeface="Times New Roman" panose="02020603050405020304" pitchFamily="18" charset="0"/>
                            </a:rPr>
                            <a:t>3 (0.4%)</a:t>
                          </a:r>
                          <a:endParaRPr lang="en-US" dirty="0"/>
                        </a:p>
                      </c:rich>
                    </c:tx>
                    <c:spPr>
                      <a:ln>
                        <a:solidFill>
                          <a:srgbClr val="FFFF99"/>
                        </a:solidFill>
                      </a:ln>
                    </c:spPr>
                    <c:showLegendKey val="0"/>
                    <c:showVal val="1"/>
                    <c:showCatName val="0"/>
                    <c:showSerName val="0"/>
                    <c:showPercent val="0"/>
                    <c:showBubbleSize val="0"/>
                    <c:extLst>
                      <c:ext uri="{CE6537A1-D6FC-4f65-9D91-7224C49458BB}">
                        <c15:showDataLabelsRange val="0"/>
                      </c:ext>
                      <c:ext xmlns:c16="http://schemas.microsoft.com/office/drawing/2014/chart" uri="{C3380CC4-5D6E-409C-BE32-E72D297353CC}">
                        <c16:uniqueId val="{0000000C-DD98-4863-AA4B-33DF891C5BFF}"/>
                      </c:ext>
                    </c:extLst>
                  </c:dLbl>
                  <c:dLbl>
                    <c:idx val="2"/>
                    <c:layout>
                      <c:manualLayout>
                        <c:x val="-6.6482194786252322E-2"/>
                        <c:y val="2.1929824561403508E-3"/>
                      </c:manualLayout>
                    </c:layout>
                    <c:tx>
                      <c:rich>
                        <a:bodyPr/>
                        <a:lstStyle/>
                        <a:p>
                          <a:pPr>
                            <a:defRPr sz="900" b="1">
                              <a:latin typeface="Times New Roman" panose="02020603050405020304" pitchFamily="18" charset="0"/>
                              <a:cs typeface="Times New Roman" panose="02020603050405020304" pitchFamily="18" charset="0"/>
                            </a:defRPr>
                          </a:pPr>
                          <a:r>
                            <a:rPr lang="en-US" sz="900" b="1" dirty="0">
                              <a:latin typeface="Times New Roman" panose="02020603050405020304" pitchFamily="18" charset="0"/>
                              <a:cs typeface="Times New Roman" panose="02020603050405020304" pitchFamily="18" charset="0"/>
                            </a:rPr>
                            <a:t>2 (0.4%)</a:t>
                          </a:r>
                          <a:endParaRPr lang="en-US" dirty="0"/>
                        </a:p>
                      </c:rich>
                    </c:tx>
                    <c:spPr>
                      <a:ln>
                        <a:solidFill>
                          <a:srgbClr val="FFFF99"/>
                        </a:solidFill>
                      </a:ln>
                    </c:spPr>
                    <c:showLegendKey val="0"/>
                    <c:showVal val="1"/>
                    <c:showCatName val="0"/>
                    <c:showSerName val="0"/>
                    <c:showPercent val="0"/>
                    <c:showBubbleSize val="0"/>
                    <c:extLst>
                      <c:ext uri="{CE6537A1-D6FC-4f65-9D91-7224C49458BB}">
                        <c15:showDataLabelsRange val="0"/>
                      </c:ext>
                      <c:ext xmlns:c16="http://schemas.microsoft.com/office/drawing/2014/chart" uri="{C3380CC4-5D6E-409C-BE32-E72D297353CC}">
                        <c16:uniqueId val="{0000000D-DD98-4863-AA4B-33DF891C5BFF}"/>
                      </c:ext>
                    </c:extLst>
                  </c:dLbl>
                  <c:dLbl>
                    <c:idx val="3"/>
                    <c:delete val="1"/>
                    <c:extLst>
                      <c:ext uri="{CE6537A1-D6FC-4f65-9D91-7224C49458BB}"/>
                      <c:ext xmlns:c16="http://schemas.microsoft.com/office/drawing/2014/chart" uri="{C3380CC4-5D6E-409C-BE32-E72D297353CC}">
                        <c16:uniqueId val="{0000000E-DD98-4863-AA4B-33DF891C5BFF}"/>
                      </c:ext>
                    </c:extLst>
                  </c:dLbl>
                  <c:dLbl>
                    <c:idx val="5"/>
                    <c:delete val="1"/>
                    <c:extLst>
                      <c:ext uri="{CE6537A1-D6FC-4f65-9D91-7224C49458BB}"/>
                      <c:ext xmlns:c16="http://schemas.microsoft.com/office/drawing/2014/chart" uri="{C3380CC4-5D6E-409C-BE32-E72D297353CC}">
                        <c16:uniqueId val="{0000000F-DD98-4863-AA4B-33DF891C5BFF}"/>
                      </c:ext>
                    </c:extLst>
                  </c:dLbl>
                  <c:spPr>
                    <a:noFill/>
                    <a:ln>
                      <a:noFill/>
                    </a:ln>
                    <a:effectLst/>
                  </c:spPr>
                  <c:txPr>
                    <a:bodyPr/>
                    <a:lstStyle/>
                    <a:p>
                      <a:pPr>
                        <a:defRPr sz="90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Sheet1!$A$40:$A$44</c15:sqref>
                        </c15:formulaRef>
                      </c:ext>
                    </c:extLst>
                    <c:strCache>
                      <c:ptCount val="4"/>
                      <c:pt idx="0">
                        <c:v>NK-03</c:v>
                      </c:pt>
                      <c:pt idx="1">
                        <c:v>NH-02</c:v>
                      </c:pt>
                      <c:pt idx="2">
                        <c:v>NH-03</c:v>
                      </c:pt>
                      <c:pt idx="3">
                        <c:v>NH-04</c:v>
                      </c:pt>
                    </c:strCache>
                  </c:strRef>
                </c:cat>
                <c:val>
                  <c:numRef>
                    <c:extLst>
                      <c:ext uri="{02D57815-91ED-43cb-92C2-25804820EDAC}">
                        <c15:formulaRef>
                          <c15:sqref>Sheet1!$C$40:$C$44</c15:sqref>
                        </c15:formulaRef>
                      </c:ext>
                    </c:extLst>
                    <c:numCache>
                      <c:formatCode>General</c:formatCode>
                      <c:ptCount val="5"/>
                    </c:numCache>
                  </c:numRef>
                </c:val>
                <c:extLst>
                  <c:ext xmlns:c16="http://schemas.microsoft.com/office/drawing/2014/chart" uri="{C3380CC4-5D6E-409C-BE32-E72D297353CC}">
                    <c16:uniqueId val="{00000010-DD98-4863-AA4B-33DF891C5BF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Sheet1!$D$38</c15:sqref>
                        </c15:formulaRef>
                      </c:ext>
                    </c:extLst>
                    <c:strCache>
                      <c:ptCount val="1"/>
                    </c:strCache>
                  </c:strRef>
                </c:tx>
                <c:spPr>
                  <a:solidFill>
                    <a:schemeClr val="accent2">
                      <a:lumMod val="60000"/>
                      <a:lumOff val="40000"/>
                    </a:schemeClr>
                  </a:solidFill>
                </c:spPr>
                <c:invertIfNegative val="0"/>
                <c:dLbls>
                  <c:delete val="1"/>
                </c:dLbls>
                <c:cat>
                  <c:strRef>
                    <c:extLst xmlns:c15="http://schemas.microsoft.com/office/drawing/2012/chart">
                      <c:ext xmlns:c15="http://schemas.microsoft.com/office/drawing/2012/chart" uri="{02D57815-91ED-43cb-92C2-25804820EDAC}">
                        <c15:formulaRef>
                          <c15:sqref>Sheet1!$A$40:$A$44</c15:sqref>
                        </c15:formulaRef>
                      </c:ext>
                    </c:extLst>
                    <c:strCache>
                      <c:ptCount val="4"/>
                      <c:pt idx="0">
                        <c:v>NK-03</c:v>
                      </c:pt>
                      <c:pt idx="1">
                        <c:v>NH-02</c:v>
                      </c:pt>
                      <c:pt idx="2">
                        <c:v>NH-03</c:v>
                      </c:pt>
                      <c:pt idx="3">
                        <c:v>NH-04</c:v>
                      </c:pt>
                    </c:strCache>
                  </c:strRef>
                </c:cat>
                <c:val>
                  <c:numRef>
                    <c:extLst xmlns:c15="http://schemas.microsoft.com/office/drawing/2012/chart">
                      <c:ext xmlns:c15="http://schemas.microsoft.com/office/drawing/2012/chart" uri="{02D57815-91ED-43cb-92C2-25804820EDAC}">
                        <c15:formulaRef>
                          <c15:sqref>Sheet1!$D$40:$D$44</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1-DD98-4863-AA4B-33DF891C5BF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Sheet1!$E$38</c15:sqref>
                        </c15:formulaRef>
                      </c:ext>
                    </c:extLst>
                    <c:strCache>
                      <c:ptCount val="1"/>
                    </c:strCache>
                  </c:strRef>
                </c:tx>
                <c:spPr>
                  <a:solidFill>
                    <a:schemeClr val="accent5">
                      <a:lumMod val="60000"/>
                      <a:lumOff val="40000"/>
                    </a:schemeClr>
                  </a:solidFill>
                </c:spPr>
                <c:invertIfNegative val="0"/>
                <c:dLbls>
                  <c:delete val="1"/>
                </c:dLbls>
                <c:cat>
                  <c:strRef>
                    <c:extLst xmlns:c15="http://schemas.microsoft.com/office/drawing/2012/chart">
                      <c:ext xmlns:c15="http://schemas.microsoft.com/office/drawing/2012/chart" uri="{02D57815-91ED-43cb-92C2-25804820EDAC}">
                        <c15:formulaRef>
                          <c15:sqref>Sheet1!$A$40:$A$44</c15:sqref>
                        </c15:formulaRef>
                      </c:ext>
                    </c:extLst>
                    <c:strCache>
                      <c:ptCount val="4"/>
                      <c:pt idx="0">
                        <c:v>NK-03</c:v>
                      </c:pt>
                      <c:pt idx="1">
                        <c:v>NH-02</c:v>
                      </c:pt>
                      <c:pt idx="2">
                        <c:v>NH-03</c:v>
                      </c:pt>
                      <c:pt idx="3">
                        <c:v>NH-04</c:v>
                      </c:pt>
                    </c:strCache>
                  </c:strRef>
                </c:cat>
                <c:val>
                  <c:numRef>
                    <c:extLst xmlns:c15="http://schemas.microsoft.com/office/drawing/2012/chart">
                      <c:ext xmlns:c15="http://schemas.microsoft.com/office/drawing/2012/chart" uri="{02D57815-91ED-43cb-92C2-25804820EDAC}">
                        <c15:formulaRef>
                          <c15:sqref>Sheet1!$E$40:$E$44</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12-DD98-4863-AA4B-33DF891C5BFF}"/>
                  </c:ext>
                </c:extLst>
              </c15:ser>
            </c15:filteredBarSeries>
          </c:ext>
        </c:extLst>
      </c:bar3DChart>
      <c:catAx>
        <c:axId val="398675976"/>
        <c:scaling>
          <c:orientation val="minMax"/>
        </c:scaling>
        <c:delete val="0"/>
        <c:axPos val="b"/>
        <c:numFmt formatCode="General" sourceLinked="1"/>
        <c:majorTickMark val="out"/>
        <c:minorTickMark val="none"/>
        <c:tickLblPos val="nextTo"/>
        <c:txPr>
          <a:bodyPr/>
          <a:lstStyle/>
          <a:p>
            <a:pPr>
              <a:defRPr b="1"/>
            </a:pPr>
            <a:endParaRPr lang="en-US"/>
          </a:p>
        </c:txPr>
        <c:crossAx val="398676368"/>
        <c:crosses val="autoZero"/>
        <c:auto val="1"/>
        <c:lblAlgn val="ctr"/>
        <c:lblOffset val="100"/>
        <c:noMultiLvlLbl val="0"/>
      </c:catAx>
      <c:valAx>
        <c:axId val="398676368"/>
        <c:scaling>
          <c:orientation val="minMax"/>
        </c:scaling>
        <c:delete val="0"/>
        <c:axPos val="l"/>
        <c:numFmt formatCode="0%" sourceLinked="1"/>
        <c:majorTickMark val="out"/>
        <c:minorTickMark val="none"/>
        <c:tickLblPos val="nextTo"/>
        <c:crossAx val="398675976"/>
        <c:crosses val="autoZero"/>
        <c:crossBetween val="between"/>
      </c:valAx>
    </c:plotArea>
    <c:legend>
      <c:legendPos val="r"/>
      <c:legendEntry>
        <c:idx val="0"/>
        <c:txPr>
          <a:bodyPr/>
          <a:lstStyle/>
          <a:p>
            <a:pPr>
              <a:defRPr sz="1600">
                <a:latin typeface="Times New Roman" panose="02020603050405020304" pitchFamily="18" charset="0"/>
                <a:cs typeface="Times New Roman" panose="02020603050405020304" pitchFamily="18" charset="0"/>
              </a:defRPr>
            </a:pPr>
            <a:endParaRPr lang="en-US"/>
          </a:p>
        </c:txPr>
      </c:legendEntry>
      <c:legendEntry>
        <c:idx val="1"/>
        <c:txPr>
          <a:bodyPr/>
          <a:lstStyle/>
          <a:p>
            <a:pPr>
              <a:defRPr sz="1600">
                <a:latin typeface="Times New Roman" panose="02020603050405020304" pitchFamily="18" charset="0"/>
                <a:cs typeface="Times New Roman" panose="02020603050405020304" pitchFamily="18" charset="0"/>
              </a:defRPr>
            </a:pPr>
            <a:endParaRPr lang="en-US"/>
          </a:p>
        </c:txPr>
      </c:legendEntry>
      <c:layout>
        <c:manualLayout>
          <c:xMode val="edge"/>
          <c:yMode val="edge"/>
          <c:x val="0.17332682679370962"/>
          <c:y val="0.83699198784362483"/>
          <c:w val="0.62919418160965168"/>
          <c:h val="6.2858129575908264E-2"/>
        </c:manualLayout>
      </c:layout>
      <c:overlay val="0"/>
      <c:txPr>
        <a:bodyPr/>
        <a:lstStyle/>
        <a:p>
          <a:pPr>
            <a:defRPr sz="16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solidFill>
              <a:srgbClr val="0070C0"/>
            </a:solidFill>
          </c:spPr>
          <c:dPt>
            <c:idx val="0"/>
            <c:bubble3D val="0"/>
            <c:spPr>
              <a:solidFill>
                <a:schemeClr val="accent5">
                  <a:lumMod val="9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FA2-4A25-A220-2C1FBD19FC46}"/>
              </c:ext>
            </c:extLst>
          </c:dPt>
          <c:dPt>
            <c:idx val="1"/>
            <c:bubble3D val="0"/>
            <c:spPr>
              <a:solidFill>
                <a:srgbClr val="0070C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A2-4A25-A220-2C1FBD19FC46}"/>
              </c:ext>
            </c:extLst>
          </c:dPt>
          <c:dLbls>
            <c:dLbl>
              <c:idx val="0"/>
              <c:layout>
                <c:manualLayout>
                  <c:x val="-0.18589859102871756"/>
                  <c:y val="-0.15082666282516716"/>
                </c:manualLayout>
              </c:layout>
              <c:tx>
                <c:rich>
                  <a:bodyPr/>
                  <a:lstStyle/>
                  <a:p>
                    <a:r>
                      <a:rPr lang="en-US" dirty="0"/>
                      <a:t>66%</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2FA2-4A25-A220-2C1FBD19FC46}"/>
                </c:ext>
              </c:extLst>
            </c:dLbl>
            <c:dLbl>
              <c:idx val="1"/>
              <c:layout>
                <c:manualLayout>
                  <c:x val="0.18394907970356253"/>
                  <c:y val="7.6879232999746777E-2"/>
                </c:manualLayout>
              </c:layout>
              <c:tx>
                <c:rich>
                  <a:bodyPr/>
                  <a:lstStyle/>
                  <a:p>
                    <a:r>
                      <a:rPr lang="en-US" dirty="0"/>
                      <a:t>34%</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2FA2-4A25-A220-2C1FBD19FC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0.66</c:v>
                </c:pt>
                <c:pt idx="1">
                  <c:v>0.34</c:v>
                </c:pt>
              </c:numCache>
            </c:numRef>
          </c:val>
          <c:extLst>
            <c:ext xmlns:c16="http://schemas.microsoft.com/office/drawing/2014/chart" uri="{C3380CC4-5D6E-409C-BE32-E72D297353CC}">
              <c16:uniqueId val="{00000004-2FA2-4A25-A220-2C1FBD19FC4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0"/>
      <c:rotY val="0"/>
      <c:rAngAx val="1"/>
    </c:view3D>
    <c:floor>
      <c:thickness val="0"/>
    </c:floor>
    <c:sideWall>
      <c:thickness val="0"/>
    </c:sideWall>
    <c:backWall>
      <c:thickness val="0"/>
    </c:backWall>
    <c:plotArea>
      <c:layout>
        <c:manualLayout>
          <c:layoutTarget val="inner"/>
          <c:xMode val="edge"/>
          <c:yMode val="edge"/>
          <c:x val="8.1967213114754092E-2"/>
          <c:y val="9.2105263157894732E-2"/>
          <c:w val="0.88797814207650272"/>
          <c:h val="0.69741383478380981"/>
        </c:manualLayout>
      </c:layout>
      <c:bar3DChart>
        <c:barDir val="col"/>
        <c:grouping val="percentStacked"/>
        <c:varyColors val="0"/>
        <c:ser>
          <c:idx val="0"/>
          <c:order val="0"/>
          <c:tx>
            <c:strRef>
              <c:f>Sheet1!$B$1</c:f>
              <c:strCache>
                <c:ptCount val="1"/>
                <c:pt idx="0">
                  <c:v>Male</c:v>
                </c:pt>
              </c:strCache>
            </c:strRef>
          </c:tx>
          <c:spPr>
            <a:solidFill>
              <a:srgbClr val="0070C0">
                <a:alpha val="87000"/>
              </a:srgbClr>
            </a:solidFill>
            <a:ln>
              <a:solidFill>
                <a:srgbClr val="0070C0"/>
              </a:solidFill>
            </a:ln>
            <a:scene3d>
              <a:camera prst="orthographicFront"/>
              <a:lightRig rig="threePt" dir="t"/>
            </a:scene3d>
            <a:sp3d prstMaterial="softEdge"/>
          </c:spPr>
          <c:invertIfNegative val="0"/>
          <c:dPt>
            <c:idx val="0"/>
            <c:invertIfNegative val="0"/>
            <c:bubble3D val="0"/>
            <c:extLst>
              <c:ext xmlns:c16="http://schemas.microsoft.com/office/drawing/2014/chart" uri="{C3380CC4-5D6E-409C-BE32-E72D297353CC}">
                <c16:uniqueId val="{00000000-CFCF-4A77-8B2F-1070AE6BE45D}"/>
              </c:ext>
            </c:extLst>
          </c:dPt>
          <c:dPt>
            <c:idx val="1"/>
            <c:invertIfNegative val="0"/>
            <c:bubble3D val="0"/>
            <c:extLst>
              <c:ext xmlns:c16="http://schemas.microsoft.com/office/drawing/2014/chart" uri="{C3380CC4-5D6E-409C-BE32-E72D297353CC}">
                <c16:uniqueId val="{00000001-CFCF-4A77-8B2F-1070AE6BE45D}"/>
              </c:ext>
            </c:extLst>
          </c:dPt>
          <c:dPt>
            <c:idx val="2"/>
            <c:invertIfNegative val="0"/>
            <c:bubble3D val="0"/>
            <c:extLst>
              <c:ext xmlns:c16="http://schemas.microsoft.com/office/drawing/2014/chart" uri="{C3380CC4-5D6E-409C-BE32-E72D297353CC}">
                <c16:uniqueId val="{00000002-CFCF-4A77-8B2F-1070AE6BE45D}"/>
              </c:ext>
            </c:extLst>
          </c:dPt>
          <c:dPt>
            <c:idx val="3"/>
            <c:invertIfNegative val="0"/>
            <c:bubble3D val="0"/>
            <c:extLst>
              <c:ext xmlns:c16="http://schemas.microsoft.com/office/drawing/2014/chart" uri="{C3380CC4-5D6E-409C-BE32-E72D297353CC}">
                <c16:uniqueId val="{00000003-CFCF-4A77-8B2F-1070AE6BE45D}"/>
              </c:ext>
            </c:extLst>
          </c:dPt>
          <c:dPt>
            <c:idx val="4"/>
            <c:invertIfNegative val="0"/>
            <c:bubble3D val="0"/>
            <c:extLst>
              <c:ext xmlns:c16="http://schemas.microsoft.com/office/drawing/2014/chart" uri="{C3380CC4-5D6E-409C-BE32-E72D297353CC}">
                <c16:uniqueId val="{00000004-CFCF-4A77-8B2F-1070AE6BE45D}"/>
              </c:ext>
            </c:extLst>
          </c:dPt>
          <c:dLbls>
            <c:dLbl>
              <c:idx val="0"/>
              <c:layout>
                <c:manualLayout>
                  <c:x val="2.1287727330738227E-3"/>
                  <c:y val="-5.4375807889426413E-2"/>
                </c:manualLayout>
              </c:layout>
              <c:tx>
                <c:rich>
                  <a:bodyPr/>
                  <a:lstStyle/>
                  <a:p>
                    <a:endParaRPr lang="en-US" dirty="0"/>
                  </a:p>
                  <a:p>
                    <a:r>
                      <a:rPr lang="en-US" dirty="0"/>
                      <a:t>136</a:t>
                    </a:r>
                  </a:p>
                  <a:p>
                    <a:r>
                      <a:rPr lang="en-US" dirty="0"/>
                      <a:t>(58%)</a:t>
                    </a:r>
                  </a:p>
                </c:rich>
              </c:tx>
              <c:showLegendKey val="0"/>
              <c:showVal val="1"/>
              <c:showCatName val="0"/>
              <c:showSerName val="0"/>
              <c:showPercent val="0"/>
              <c:showBubbleSize val="0"/>
              <c:extLst>
                <c:ext xmlns:c15="http://schemas.microsoft.com/office/drawing/2012/chart" uri="{CE6537A1-D6FC-4f65-9D91-7224C49458BB}">
                  <c15:layout>
                    <c:manualLayout>
                      <c:w val="5.6930549329554964E-2"/>
                      <c:h val="0.10270232367534872"/>
                    </c:manualLayout>
                  </c15:layout>
                  <c15:showDataLabelsRange val="0"/>
                </c:ext>
                <c:ext xmlns:c16="http://schemas.microsoft.com/office/drawing/2014/chart" uri="{C3380CC4-5D6E-409C-BE32-E72D297353CC}">
                  <c16:uniqueId val="{00000000-CFCF-4A77-8B2F-1070AE6BE45D}"/>
                </c:ext>
              </c:extLst>
            </c:dLbl>
            <c:dLbl>
              <c:idx val="1"/>
              <c:layout>
                <c:manualLayout>
                  <c:x val="-4.0756229138645111E-3"/>
                  <c:y val="-5.0245908753110233E-2"/>
                </c:manualLayout>
              </c:layout>
              <c:tx>
                <c:rich>
                  <a:bodyPr/>
                  <a:lstStyle/>
                  <a:p>
                    <a:r>
                      <a:rPr lang="en-US" dirty="0"/>
                      <a:t>389</a:t>
                    </a:r>
                  </a:p>
                  <a:p>
                    <a:r>
                      <a:rPr lang="en-US" dirty="0"/>
                      <a:t>(59%)</a:t>
                    </a:r>
                  </a:p>
                </c:rich>
              </c:tx>
              <c:showLegendKey val="0"/>
              <c:showVal val="1"/>
              <c:showCatName val="0"/>
              <c:showSerName val="0"/>
              <c:showPercent val="0"/>
              <c:showBubbleSize val="0"/>
              <c:extLst>
                <c:ext xmlns:c15="http://schemas.microsoft.com/office/drawing/2012/chart" uri="{CE6537A1-D6FC-4f65-9D91-7224C49458BB}">
                  <c15:layout>
                    <c:manualLayout>
                      <c:w val="8.617814018174319E-2"/>
                      <c:h val="7.2298134147686238E-2"/>
                    </c:manualLayout>
                  </c15:layout>
                  <c15:showDataLabelsRange val="0"/>
                </c:ext>
                <c:ext xmlns:c16="http://schemas.microsoft.com/office/drawing/2014/chart" uri="{C3380CC4-5D6E-409C-BE32-E72D297353CC}">
                  <c16:uniqueId val="{00000001-CFCF-4A77-8B2F-1070AE6BE45D}"/>
                </c:ext>
              </c:extLst>
            </c:dLbl>
            <c:dLbl>
              <c:idx val="2"/>
              <c:layout>
                <c:manualLayout>
                  <c:x val="3.5177161507309548E-3"/>
                  <c:y val="-1.104285580997387E-2"/>
                </c:manualLayout>
              </c:layout>
              <c:tx>
                <c:rich>
                  <a:bodyPr/>
                  <a:lstStyle/>
                  <a:p>
                    <a:r>
                      <a:rPr lang="en-US" dirty="0"/>
                      <a:t>301</a:t>
                    </a:r>
                  </a:p>
                  <a:p>
                    <a:r>
                      <a:rPr lang="en-US" dirty="0"/>
                      <a:t>(74%)</a:t>
                    </a:r>
                  </a:p>
                </c:rich>
              </c:tx>
              <c:showLegendKey val="0"/>
              <c:showVal val="1"/>
              <c:showCatName val="0"/>
              <c:showSerName val="0"/>
              <c:showPercent val="0"/>
              <c:showBubbleSize val="0"/>
              <c:extLst>
                <c:ext xmlns:c15="http://schemas.microsoft.com/office/drawing/2012/chart" uri="{CE6537A1-D6FC-4f65-9D91-7224C49458BB}">
                  <c15:layout>
                    <c:manualLayout>
                      <c:w val="5.3819438558679072E-2"/>
                      <c:h val="8.673161776750371E-2"/>
                    </c:manualLayout>
                  </c15:layout>
                  <c15:showDataLabelsRange val="0"/>
                </c:ext>
                <c:ext xmlns:c16="http://schemas.microsoft.com/office/drawing/2014/chart" uri="{C3380CC4-5D6E-409C-BE32-E72D297353CC}">
                  <c16:uniqueId val="{00000002-CFCF-4A77-8B2F-1070AE6BE45D}"/>
                </c:ext>
              </c:extLst>
            </c:dLbl>
            <c:dLbl>
              <c:idx val="3"/>
              <c:layout>
                <c:manualLayout>
                  <c:x val="2.7777774739962376E-3"/>
                  <c:y val="-1.8617833983668158E-2"/>
                </c:manualLayout>
              </c:layout>
              <c:tx>
                <c:rich>
                  <a:bodyPr/>
                  <a:lstStyle/>
                  <a:p>
                    <a:endParaRPr lang="en-US" dirty="0"/>
                  </a:p>
                  <a:p>
                    <a:endParaRPr lang="en-US" dirty="0"/>
                  </a:p>
                  <a:p>
                    <a:endParaRPr lang="en-US" dirty="0"/>
                  </a:p>
                  <a:p>
                    <a:endParaRPr lang="en-US" dirty="0"/>
                  </a:p>
                  <a:p>
                    <a:endParaRPr lang="en-US" dirty="0"/>
                  </a:p>
                  <a:p>
                    <a:r>
                      <a:rPr lang="en-US" dirty="0"/>
                      <a:t>21</a:t>
                    </a:r>
                  </a:p>
                  <a:p>
                    <a:r>
                      <a:rPr lang="en-US" dirty="0"/>
                      <a: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FCF-4A77-8B2F-1070AE6BE45D}"/>
                </c:ext>
              </c:extLst>
            </c:dLbl>
            <c:dLbl>
              <c:idx val="4"/>
              <c:layout>
                <c:manualLayout>
                  <c:x val="5.4642382475679954E-3"/>
                  <c:y val="1.821416467370511E-2"/>
                </c:manualLayout>
              </c:layout>
              <c:tx>
                <c:rich>
                  <a:bodyPr/>
                  <a:lstStyle/>
                  <a:p>
                    <a:endParaRPr lang="en-US" dirty="0"/>
                  </a:p>
                  <a:p>
                    <a:endParaRPr lang="en-US" dirty="0"/>
                  </a:p>
                  <a:p>
                    <a:endParaRPr lang="en-US" dirty="0"/>
                  </a:p>
                  <a:p>
                    <a:r>
                      <a:rPr lang="en-US" dirty="0"/>
                      <a:t>93</a:t>
                    </a:r>
                  </a:p>
                  <a:p>
                    <a:r>
                      <a:rPr lang="en-US" dirty="0"/>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FCF-4A77-8B2F-1070AE6BE45D}"/>
                </c:ext>
              </c:extLst>
            </c:dLbl>
            <c:dLbl>
              <c:idx val="5"/>
              <c:layout>
                <c:manualLayout>
                  <c:x val="-2.7322404371584699E-3"/>
                  <c:y val="2.4122634341759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CF-4A77-8B2F-1070AE6BE45D}"/>
                </c:ext>
              </c:extLst>
            </c:dLbl>
            <c:spPr>
              <a:noFill/>
              <a:ln>
                <a:noFill/>
              </a:ln>
              <a:effectLst/>
            </c:spPr>
            <c:txPr>
              <a:bodyPr/>
              <a:lstStyle/>
              <a:p>
                <a:pPr>
                  <a:defRPr sz="105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GS 1-8</c:v>
                </c:pt>
                <c:pt idx="1">
                  <c:v>GS 9-12</c:v>
                </c:pt>
                <c:pt idx="2">
                  <c:v>GS 13-14</c:v>
                </c:pt>
                <c:pt idx="3">
                  <c:v>GS 15 &amp; Above</c:v>
                </c:pt>
                <c:pt idx="4">
                  <c:v>WG, WL, WS</c:v>
                </c:pt>
              </c:strCache>
            </c:strRef>
          </c:cat>
          <c:val>
            <c:numRef>
              <c:f>Sheet1!$B$2:$B$6</c:f>
              <c:numCache>
                <c:formatCode>General</c:formatCode>
                <c:ptCount val="5"/>
                <c:pt idx="0">
                  <c:v>136</c:v>
                </c:pt>
                <c:pt idx="1">
                  <c:v>389</c:v>
                </c:pt>
                <c:pt idx="2">
                  <c:v>301</c:v>
                </c:pt>
                <c:pt idx="3">
                  <c:v>21</c:v>
                </c:pt>
                <c:pt idx="4">
                  <c:v>93</c:v>
                </c:pt>
              </c:numCache>
            </c:numRef>
          </c:val>
          <c:extLst>
            <c:ext xmlns:c16="http://schemas.microsoft.com/office/drawing/2014/chart" uri="{C3380CC4-5D6E-409C-BE32-E72D297353CC}">
              <c16:uniqueId val="{00000006-CFCF-4A77-8B2F-1070AE6BE45D}"/>
            </c:ext>
          </c:extLst>
        </c:ser>
        <c:ser>
          <c:idx val="1"/>
          <c:order val="1"/>
          <c:tx>
            <c:strRef>
              <c:f>Sheet1!$C$1</c:f>
              <c:strCache>
                <c:ptCount val="1"/>
                <c:pt idx="0">
                  <c:v>Female</c:v>
                </c:pt>
              </c:strCache>
            </c:strRef>
          </c:tx>
          <c:spPr>
            <a:solidFill>
              <a:schemeClr val="accent1">
                <a:lumMod val="90000"/>
                <a:alpha val="91000"/>
              </a:schemeClr>
            </a:solidFill>
            <a:ln>
              <a:noFill/>
            </a:ln>
            <a:scene3d>
              <a:camera prst="orthographicFront"/>
              <a:lightRig rig="threePt" dir="t"/>
            </a:scene3d>
            <a:sp3d prstMaterial="softEdge">
              <a:bevelT w="139700" prst="cross"/>
            </a:sp3d>
          </c:spPr>
          <c:invertIfNegative val="0"/>
          <c:dLbls>
            <c:dLbl>
              <c:idx val="0"/>
              <c:layout>
                <c:manualLayout>
                  <c:x val="-5.4680658936935809E-8"/>
                  <c:y val="-3.2847225056081682E-2"/>
                </c:manualLayout>
              </c:layout>
              <c:tx>
                <c:rich>
                  <a:bodyPr/>
                  <a:lstStyle/>
                  <a:p>
                    <a:r>
                      <a:rPr lang="en-US" dirty="0"/>
                      <a:t>100</a:t>
                    </a:r>
                  </a:p>
                  <a:p>
                    <a:r>
                      <a:rPr lang="en-US" dirty="0"/>
                      <a:t>(42%)</a:t>
                    </a:r>
                  </a:p>
                </c:rich>
              </c:tx>
              <c:showLegendKey val="0"/>
              <c:showVal val="1"/>
              <c:showCatName val="0"/>
              <c:showSerName val="0"/>
              <c:showPercent val="0"/>
              <c:showBubbleSize val="0"/>
              <c:extLst>
                <c:ext xmlns:c15="http://schemas.microsoft.com/office/drawing/2012/chart" uri="{CE6537A1-D6FC-4f65-9D91-7224C49458BB}">
                  <c15:layout>
                    <c:manualLayout>
                      <c:w val="4.7208328170567776E-2"/>
                      <c:h val="0.11713077142220533"/>
                    </c:manualLayout>
                  </c15:layout>
                  <c15:showDataLabelsRange val="0"/>
                </c:ext>
                <c:ext xmlns:c16="http://schemas.microsoft.com/office/drawing/2014/chart" uri="{C3380CC4-5D6E-409C-BE32-E72D297353CC}">
                  <c16:uniqueId val="{00000007-CFCF-4A77-8B2F-1070AE6BE45D}"/>
                </c:ext>
              </c:extLst>
            </c:dLbl>
            <c:dLbl>
              <c:idx val="1"/>
              <c:layout>
                <c:manualLayout>
                  <c:x val="2.7778321546552253E-3"/>
                  <c:y val="-3.1630661165115717E-2"/>
                </c:manualLayout>
              </c:layout>
              <c:tx>
                <c:rich>
                  <a:bodyPr/>
                  <a:lstStyle/>
                  <a:p>
                    <a:r>
                      <a:rPr lang="en-US" dirty="0"/>
                      <a:t>275                                                                          </a:t>
                    </a:r>
                    <a:r>
                      <a:rPr lang="en-US" baseline="0" dirty="0"/>
                      <a:t>                                                                                                                                                     </a:t>
                    </a:r>
                    <a:endParaRPr lang="en-US" dirty="0"/>
                  </a:p>
                  <a:p>
                    <a:r>
                      <a:rPr lang="en-US" dirty="0"/>
                      <a:t>(41%)</a:t>
                    </a:r>
                  </a:p>
                </c:rich>
              </c:tx>
              <c:showLegendKey val="0"/>
              <c:showVal val="1"/>
              <c:showCatName val="0"/>
              <c:showSerName val="0"/>
              <c:showPercent val="0"/>
              <c:showBubbleSize val="0"/>
              <c:extLst>
                <c:ext xmlns:c15="http://schemas.microsoft.com/office/drawing/2012/chart" uri="{CE6537A1-D6FC-4f65-9D91-7224C49458BB}">
                  <c15:layout>
                    <c:manualLayout>
                      <c:w val="4.7208328170567776E-2"/>
                      <c:h val="9.5232621384817556E-2"/>
                    </c:manualLayout>
                  </c15:layout>
                  <c15:showDataLabelsRange val="0"/>
                </c:ext>
                <c:ext xmlns:c16="http://schemas.microsoft.com/office/drawing/2014/chart" uri="{C3380CC4-5D6E-409C-BE32-E72D297353CC}">
                  <c16:uniqueId val="{00000008-CFCF-4A77-8B2F-1070AE6BE45D}"/>
                </c:ext>
              </c:extLst>
            </c:dLbl>
            <c:dLbl>
              <c:idx val="2"/>
              <c:layout>
                <c:manualLayout>
                  <c:x val="5.4680658936935809E-8"/>
                  <c:y val="5.5456154941576933E-3"/>
                </c:manualLayout>
              </c:layout>
              <c:tx>
                <c:rich>
                  <a:bodyPr/>
                  <a:lstStyle/>
                  <a:p>
                    <a:r>
                      <a:rPr lang="en-US" dirty="0"/>
                      <a:t>107</a:t>
                    </a:r>
                  </a:p>
                  <a:p>
                    <a:r>
                      <a:rPr lang="en-US" dirty="0"/>
                      <a:t>(26%)</a:t>
                    </a:r>
                  </a:p>
                </c:rich>
              </c:tx>
              <c:showLegendKey val="0"/>
              <c:showVal val="1"/>
              <c:showCatName val="0"/>
              <c:showSerName val="0"/>
              <c:showPercent val="0"/>
              <c:showBubbleSize val="0"/>
              <c:extLst>
                <c:ext xmlns:c15="http://schemas.microsoft.com/office/drawing/2012/chart" uri="{CE6537A1-D6FC-4f65-9D91-7224C49458BB}">
                  <c15:layout>
                    <c:manualLayout>
                      <c:w val="4.7208328170567776E-2"/>
                      <c:h val="9.7665749166749527E-2"/>
                    </c:manualLayout>
                  </c15:layout>
                  <c15:showDataLabelsRange val="0"/>
                </c:ext>
                <c:ext xmlns:c16="http://schemas.microsoft.com/office/drawing/2014/chart" uri="{C3380CC4-5D6E-409C-BE32-E72D297353CC}">
                  <c16:uniqueId val="{00000009-CFCF-4A77-8B2F-1070AE6BE45D}"/>
                </c:ext>
              </c:extLst>
            </c:dLbl>
            <c:dLbl>
              <c:idx val="3"/>
              <c:layout>
                <c:manualLayout>
                  <c:x val="2.7777227933373006E-3"/>
                  <c:y val="1.5815330582557845E-2"/>
                </c:manualLayout>
              </c:layout>
              <c:tx>
                <c:rich>
                  <a:bodyPr/>
                  <a:lstStyle/>
                  <a:p>
                    <a:r>
                      <a:rPr lang="en-US" dirty="0"/>
                      <a:t>1</a:t>
                    </a:r>
                  </a:p>
                  <a:p>
                    <a:r>
                      <a:rPr lang="en-US" dirty="0"/>
                      <a:t>(5%)</a:t>
                    </a:r>
                  </a:p>
                </c:rich>
              </c:tx>
              <c:showLegendKey val="0"/>
              <c:showVal val="1"/>
              <c:showCatName val="0"/>
              <c:showSerName val="0"/>
              <c:showPercent val="0"/>
              <c:showBubbleSize val="0"/>
              <c:extLst>
                <c:ext xmlns:c15="http://schemas.microsoft.com/office/drawing/2012/chart" uri="{CE6537A1-D6FC-4f65-9D91-7224C49458BB}">
                  <c15:layout>
                    <c:manualLayout>
                      <c:w val="5.3805549671309086E-2"/>
                      <c:h val="0.1317295381137972"/>
                    </c:manualLayout>
                  </c15:layout>
                  <c15:showDataLabelsRange val="0"/>
                </c:ext>
                <c:ext xmlns:c16="http://schemas.microsoft.com/office/drawing/2014/chart" uri="{C3380CC4-5D6E-409C-BE32-E72D297353CC}">
                  <c16:uniqueId val="{0000000A-CFCF-4A77-8B2F-1070AE6BE45D}"/>
                </c:ext>
              </c:extLst>
            </c:dLbl>
            <c:dLbl>
              <c:idx val="4"/>
              <c:delete val="1"/>
              <c:extLst>
                <c:ext xmlns:c15="http://schemas.microsoft.com/office/drawing/2012/chart" uri="{CE6537A1-D6FC-4f65-9D91-7224C49458BB}">
                  <c15:layout>
                    <c:manualLayout>
                      <c:w val="7.1874992139655272E-2"/>
                      <c:h val="0.12686328254993323"/>
                    </c:manualLayout>
                  </c15:layout>
                </c:ext>
                <c:ext xmlns:c16="http://schemas.microsoft.com/office/drawing/2014/chart" uri="{C3380CC4-5D6E-409C-BE32-E72D297353CC}">
                  <c16:uniqueId val="{0000000B-CFCF-4A77-8B2F-1070AE6BE45D}"/>
                </c:ext>
              </c:extLst>
            </c:dLbl>
            <c:spPr>
              <a:noFill/>
              <a:ln>
                <a:noFill/>
              </a:ln>
              <a:effectLst/>
            </c:spPr>
            <c:txPr>
              <a:bodyPr/>
              <a:lstStyle/>
              <a:p>
                <a:pPr>
                  <a:defRPr sz="1050" b="1">
                    <a:effectLst/>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GS 1-8</c:v>
                </c:pt>
                <c:pt idx="1">
                  <c:v>GS 9-12</c:v>
                </c:pt>
                <c:pt idx="2">
                  <c:v>GS 13-14</c:v>
                </c:pt>
                <c:pt idx="3">
                  <c:v>GS 15 &amp; Above</c:v>
                </c:pt>
                <c:pt idx="4">
                  <c:v>WG, WL, WS</c:v>
                </c:pt>
              </c:strCache>
            </c:strRef>
          </c:cat>
          <c:val>
            <c:numRef>
              <c:f>Sheet1!$C$2:$C$6</c:f>
              <c:numCache>
                <c:formatCode>General</c:formatCode>
                <c:ptCount val="5"/>
                <c:pt idx="0">
                  <c:v>100</c:v>
                </c:pt>
                <c:pt idx="1">
                  <c:v>275</c:v>
                </c:pt>
                <c:pt idx="2">
                  <c:v>107</c:v>
                </c:pt>
                <c:pt idx="3">
                  <c:v>1</c:v>
                </c:pt>
                <c:pt idx="4">
                  <c:v>0</c:v>
                </c:pt>
              </c:numCache>
            </c:numRef>
          </c:val>
          <c:extLst>
            <c:ext xmlns:c16="http://schemas.microsoft.com/office/drawing/2014/chart" uri="{C3380CC4-5D6E-409C-BE32-E72D297353CC}">
              <c16:uniqueId val="{0000000C-CFCF-4A77-8B2F-1070AE6BE45D}"/>
            </c:ext>
          </c:extLst>
        </c:ser>
        <c:dLbls>
          <c:showLegendKey val="0"/>
          <c:showVal val="1"/>
          <c:showCatName val="0"/>
          <c:showSerName val="0"/>
          <c:showPercent val="0"/>
          <c:showBubbleSize val="0"/>
        </c:dLbls>
        <c:gapWidth val="75"/>
        <c:shape val="cylinder"/>
        <c:axId val="405302912"/>
        <c:axId val="405303304"/>
        <c:axId val="0"/>
      </c:bar3DChart>
      <c:catAx>
        <c:axId val="405302912"/>
        <c:scaling>
          <c:orientation val="minMax"/>
        </c:scaling>
        <c:delete val="0"/>
        <c:axPos val="b"/>
        <c:numFmt formatCode="General" sourceLinked="0"/>
        <c:majorTickMark val="none"/>
        <c:minorTickMark val="none"/>
        <c:tickLblPos val="nextTo"/>
        <c:crossAx val="405303304"/>
        <c:crosses val="autoZero"/>
        <c:auto val="1"/>
        <c:lblAlgn val="ctr"/>
        <c:lblOffset val="100"/>
        <c:noMultiLvlLbl val="0"/>
      </c:catAx>
      <c:valAx>
        <c:axId val="405303304"/>
        <c:scaling>
          <c:orientation val="minMax"/>
        </c:scaling>
        <c:delete val="1"/>
        <c:axPos val="l"/>
        <c:numFmt formatCode="0%" sourceLinked="1"/>
        <c:majorTickMark val="none"/>
        <c:minorTickMark val="none"/>
        <c:tickLblPos val="nextTo"/>
        <c:crossAx val="405302912"/>
        <c:crosses val="autoZero"/>
        <c:crossBetween val="between"/>
      </c:valAx>
    </c:plotArea>
    <c:legend>
      <c:legendPos val="b"/>
      <c:layout>
        <c:manualLayout>
          <c:xMode val="edge"/>
          <c:yMode val="edge"/>
          <c:x val="0.3963889549005955"/>
          <c:y val="0.83870928157433988"/>
          <c:w val="0.22926207994492492"/>
          <c:h val="6.1011702118775289E-2"/>
        </c:manualLayout>
      </c:layout>
      <c:overlay val="0"/>
      <c:txPr>
        <a:bodyPr/>
        <a:lstStyle/>
        <a:p>
          <a:pPr>
            <a:defRPr sz="16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b="1"/>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0.10311</cdr:x>
      <cdr:y>0.13095</cdr:y>
    </cdr:from>
    <cdr:to>
      <cdr:x>0.20311</cdr:x>
      <cdr:y>0.27381</cdr:y>
    </cdr:to>
    <cdr:sp macro="" textlink="">
      <cdr:nvSpPr>
        <cdr:cNvPr id="3" name="TextBox 2"/>
        <cdr:cNvSpPr txBox="1"/>
      </cdr:nvSpPr>
      <cdr:spPr>
        <a:xfrm xmlns:a="http://schemas.openxmlformats.org/drawingml/2006/main">
          <a:off x="942833" y="838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0.02811</cdr:x>
      <cdr:y>0.30952</cdr:y>
    </cdr:from>
    <cdr:to>
      <cdr:x>0.12811</cdr:x>
      <cdr:y>0.45238</cdr:y>
    </cdr:to>
    <cdr:sp macro="" textlink="">
      <cdr:nvSpPr>
        <cdr:cNvPr id="5" name="TextBox 4"/>
        <cdr:cNvSpPr txBox="1"/>
      </cdr:nvSpPr>
      <cdr:spPr>
        <a:xfrm xmlns:a="http://schemas.openxmlformats.org/drawingml/2006/main">
          <a:off x="257033" y="1981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0.7597</cdr:x>
      <cdr:y>0.28947</cdr:y>
    </cdr:from>
    <cdr:to>
      <cdr:x>0.90057</cdr:x>
      <cdr:y>0.58919</cdr:y>
    </cdr:to>
    <cdr:sp macro="" textlink="">
      <cdr:nvSpPr>
        <cdr:cNvPr id="3" name="Rectangle 2"/>
        <cdr:cNvSpPr/>
      </cdr:nvSpPr>
      <cdr:spPr>
        <a:xfrm xmlns:a="http://schemas.openxmlformats.org/drawingml/2006/main">
          <a:off x="6946697" y="1511572"/>
          <a:ext cx="1288115" cy="1565115"/>
        </a:xfrm>
        <a:prstGeom xmlns:a="http://schemas.openxmlformats.org/drawingml/2006/main" prst="rect">
          <a:avLst/>
        </a:prstGeom>
        <a:solidFill xmlns:a="http://schemas.openxmlformats.org/drawingml/2006/main">
          <a:schemeClr val="bg1">
            <a:lumMod val="6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b="1" dirty="0">
              <a:solidFill>
                <a:schemeClr val="tx1"/>
              </a:solidFill>
            </a:rPr>
            <a:t>NK-03 (GS 8-10)</a:t>
          </a:r>
        </a:p>
        <a:p xmlns:a="http://schemas.openxmlformats.org/drawingml/2006/main">
          <a:endParaRPr lang="en-US" b="1" dirty="0">
            <a:solidFill>
              <a:schemeClr val="tx1"/>
            </a:solidFill>
          </a:endParaRPr>
        </a:p>
        <a:p xmlns:a="http://schemas.openxmlformats.org/drawingml/2006/main">
          <a:r>
            <a:rPr lang="en-US" b="1" dirty="0">
              <a:solidFill>
                <a:schemeClr val="tx1"/>
              </a:solidFill>
            </a:rPr>
            <a:t>NH-02 (GS 05-11)</a:t>
          </a:r>
        </a:p>
        <a:p xmlns:a="http://schemas.openxmlformats.org/drawingml/2006/main">
          <a:endParaRPr lang="en-US" b="1" dirty="0">
            <a:solidFill>
              <a:schemeClr val="tx1"/>
            </a:solidFill>
          </a:endParaRPr>
        </a:p>
        <a:p xmlns:a="http://schemas.openxmlformats.org/drawingml/2006/main">
          <a:r>
            <a:rPr lang="en-US" b="1" dirty="0">
              <a:solidFill>
                <a:schemeClr val="tx1"/>
              </a:solidFill>
            </a:rPr>
            <a:t>NH-03 (GS 12-13)</a:t>
          </a:r>
        </a:p>
        <a:p xmlns:a="http://schemas.openxmlformats.org/drawingml/2006/main">
          <a:endParaRPr lang="en-US" b="1" dirty="0">
            <a:solidFill>
              <a:schemeClr val="tx1"/>
            </a:solidFill>
          </a:endParaRPr>
        </a:p>
        <a:p xmlns:a="http://schemas.openxmlformats.org/drawingml/2006/main">
          <a:r>
            <a:rPr lang="en-US" b="1" dirty="0">
              <a:solidFill>
                <a:schemeClr val="tx1"/>
              </a:solidFill>
            </a:rPr>
            <a:t>NH-04 (GS 14-15)</a:t>
          </a:r>
        </a:p>
        <a:p xmlns:a="http://schemas.openxmlformats.org/drawingml/2006/main">
          <a:endParaRPr lang="en-US"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0.45</cdr:x>
      <cdr:y>0</cdr:y>
    </cdr:from>
    <cdr:to>
      <cdr:x>0.6</cdr:x>
      <cdr:y>0.07792</cdr:y>
    </cdr:to>
    <cdr:sp macro="" textlink="">
      <cdr:nvSpPr>
        <cdr:cNvPr id="2" name="TextBox 1"/>
        <cdr:cNvSpPr txBox="1"/>
      </cdr:nvSpPr>
      <cdr:spPr>
        <a:xfrm xmlns:a="http://schemas.openxmlformats.org/drawingml/2006/main">
          <a:off x="4114801" y="0"/>
          <a:ext cx="1371600" cy="4571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latin typeface="Times New Roman" panose="02020603050405020304" pitchFamily="18" charset="0"/>
              <a:cs typeface="Times New Roman" panose="02020603050405020304" pitchFamily="18" charset="0"/>
            </a:rPr>
            <a:t>Gender</a:t>
          </a:r>
        </a:p>
      </cdr:txBody>
    </cdr:sp>
  </cdr:relSizeAnchor>
</c:userShapes>
</file>

<file path=ppt/drawings/drawing4.xml><?xml version="1.0" encoding="utf-8"?>
<c:userShapes xmlns:c="http://schemas.openxmlformats.org/drawingml/2006/chart">
  <cdr:relSizeAnchor xmlns:cdr="http://schemas.openxmlformats.org/drawingml/2006/chartDrawing">
    <cdr:from>
      <cdr:x>0.47059</cdr:x>
      <cdr:y>0</cdr:y>
    </cdr:from>
    <cdr:to>
      <cdr:x>0.58824</cdr:x>
      <cdr:y>0.07792</cdr:y>
    </cdr:to>
    <cdr:sp macro="" textlink="">
      <cdr:nvSpPr>
        <cdr:cNvPr id="2" name="TextBox 1"/>
        <cdr:cNvSpPr txBox="1"/>
      </cdr:nvSpPr>
      <cdr:spPr>
        <a:xfrm xmlns:a="http://schemas.openxmlformats.org/drawingml/2006/main">
          <a:off x="4267199" y="0"/>
          <a:ext cx="1066801" cy="4572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latin typeface="Times New Roman" panose="02020603050405020304" pitchFamily="18" charset="0"/>
              <a:cs typeface="Times New Roman" panose="02020603050405020304" pitchFamily="18" charset="0"/>
            </a:rPr>
            <a:t>Gender</a:t>
          </a:r>
        </a:p>
      </cdr:txBody>
    </cdr:sp>
  </cdr:relSizeAnchor>
  <cdr:relSizeAnchor xmlns:cdr="http://schemas.openxmlformats.org/drawingml/2006/chartDrawing">
    <cdr:from>
      <cdr:x>0.78804</cdr:x>
      <cdr:y>0.29667</cdr:y>
    </cdr:from>
    <cdr:to>
      <cdr:x>0.94942</cdr:x>
      <cdr:y>0.58902</cdr:y>
    </cdr:to>
    <cdr:sp macro="" textlink="">
      <cdr:nvSpPr>
        <cdr:cNvPr id="5" name="Rectangle 4"/>
        <cdr:cNvSpPr/>
      </cdr:nvSpPr>
      <cdr:spPr>
        <a:xfrm xmlns:a="http://schemas.openxmlformats.org/drawingml/2006/main">
          <a:off x="7205801" y="1548513"/>
          <a:ext cx="1475659" cy="1525933"/>
        </a:xfrm>
        <a:prstGeom xmlns:a="http://schemas.openxmlformats.org/drawingml/2006/main" prst="rect">
          <a:avLst/>
        </a:prstGeom>
        <a:solidFill xmlns:a="http://schemas.openxmlformats.org/drawingml/2006/main">
          <a:schemeClr val="bg1">
            <a:lumMod val="6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b="1" dirty="0">
              <a:solidFill>
                <a:schemeClr val="tx1"/>
              </a:solidFill>
            </a:rPr>
            <a:t>NK-03 (GS 08-10)</a:t>
          </a:r>
        </a:p>
        <a:p xmlns:a="http://schemas.openxmlformats.org/drawingml/2006/main">
          <a:endParaRPr lang="en-US" b="1" dirty="0">
            <a:solidFill>
              <a:schemeClr val="tx1"/>
            </a:solidFill>
          </a:endParaRPr>
        </a:p>
        <a:p xmlns:a="http://schemas.openxmlformats.org/drawingml/2006/main">
          <a:r>
            <a:rPr lang="en-US" b="1" dirty="0">
              <a:solidFill>
                <a:schemeClr val="tx1"/>
              </a:solidFill>
            </a:rPr>
            <a:t>NH-02 (GS 5-11)</a:t>
          </a:r>
        </a:p>
        <a:p xmlns:a="http://schemas.openxmlformats.org/drawingml/2006/main">
          <a:endParaRPr lang="en-US" b="1" dirty="0">
            <a:solidFill>
              <a:schemeClr val="tx1"/>
            </a:solidFill>
          </a:endParaRPr>
        </a:p>
        <a:p xmlns:a="http://schemas.openxmlformats.org/drawingml/2006/main">
          <a:r>
            <a:rPr lang="en-US" b="1" dirty="0">
              <a:solidFill>
                <a:schemeClr val="tx1"/>
              </a:solidFill>
            </a:rPr>
            <a:t>NH-03 (GS 12-13)</a:t>
          </a:r>
        </a:p>
        <a:p xmlns:a="http://schemas.openxmlformats.org/drawingml/2006/main">
          <a:endParaRPr lang="en-US" b="1" dirty="0">
            <a:solidFill>
              <a:schemeClr val="tx1"/>
            </a:solidFill>
          </a:endParaRPr>
        </a:p>
        <a:p xmlns:a="http://schemas.openxmlformats.org/drawingml/2006/main">
          <a:r>
            <a:rPr lang="en-US" b="1" dirty="0">
              <a:solidFill>
                <a:schemeClr val="tx1"/>
              </a:solidFill>
            </a:rPr>
            <a:t>NH-04 (GS 14-15)</a:t>
          </a:r>
        </a:p>
        <a:p xmlns:a="http://schemas.openxmlformats.org/drawingml/2006/main">
          <a:endParaRPr lang="en-US"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68CBE8F-8650-48FE-B847-DEAF90C44400}" type="datetimeFigureOut">
              <a:rPr lang="en-US" smtClean="0"/>
              <a:t>10/28/2022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BC1260B-DAAF-4900-BFE8-1C4B77CCA659}" type="slidenum">
              <a:rPr lang="en-US" smtClean="0"/>
              <a:t>‹#›</a:t>
            </a:fld>
            <a:endParaRPr lang="en-US" dirty="0"/>
          </a:p>
        </p:txBody>
      </p:sp>
    </p:spTree>
    <p:extLst>
      <p:ext uri="{BB962C8B-B14F-4D97-AF65-F5344CB8AC3E}">
        <p14:creationId xmlns:p14="http://schemas.microsoft.com/office/powerpoint/2010/main" val="2580911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2675EE5-30FD-46A0-8675-1DBC2530216A}" type="datetimeFigureOut">
              <a:rPr lang="en-US" smtClean="0"/>
              <a:t>10/28/2022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882127-65CB-41FD-9523-693473425041}" type="slidenum">
              <a:rPr lang="en-US" smtClean="0"/>
              <a:t>‹#›</a:t>
            </a:fld>
            <a:endParaRPr lang="en-US" dirty="0"/>
          </a:p>
        </p:txBody>
      </p:sp>
    </p:spTree>
    <p:extLst>
      <p:ext uri="{BB962C8B-B14F-4D97-AF65-F5344CB8AC3E}">
        <p14:creationId xmlns:p14="http://schemas.microsoft.com/office/powerpoint/2010/main" val="1600561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217400" cy="6858000"/>
          </a:xfrm>
          <a:prstGeom prst="rect">
            <a:avLst/>
          </a:prstGeom>
        </p:spPr>
      </p:pic>
      <p:sp>
        <p:nvSpPr>
          <p:cNvPr id="2" name="Title 1"/>
          <p:cNvSpPr>
            <a:spLocks noGrp="1"/>
          </p:cNvSpPr>
          <p:nvPr>
            <p:ph type="ctrTitle"/>
          </p:nvPr>
        </p:nvSpPr>
        <p:spPr>
          <a:xfrm>
            <a:off x="914400" y="2785062"/>
            <a:ext cx="10363200" cy="1470025"/>
          </a:xfrm>
        </p:spPr>
        <p:txBody>
          <a:bodyPr/>
          <a:lstStyle>
            <a:lvl1pPr>
              <a:defRPr b="1">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sp>
        <p:nvSpPr>
          <p:cNvPr id="3" name="Subtitle 2"/>
          <p:cNvSpPr>
            <a:spLocks noGrp="1"/>
          </p:cNvSpPr>
          <p:nvPr>
            <p:ph type="subTitle" idx="1"/>
          </p:nvPr>
        </p:nvSpPr>
        <p:spPr>
          <a:xfrm>
            <a:off x="1828800" y="4166756"/>
            <a:ext cx="8534400" cy="1752600"/>
          </a:xfrm>
        </p:spPr>
        <p:txBody>
          <a:bodyPr anchor="ctr"/>
          <a:lstStyle>
            <a:lvl1pPr marL="0" indent="0" algn="ctr">
              <a:buNone/>
              <a:defRPr b="1">
                <a:ln>
                  <a:noFill/>
                </a:ln>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9" name="Picture 8" descr="AFsymbol_silv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2386" y="6262689"/>
            <a:ext cx="553862" cy="537364"/>
          </a:xfrm>
          <a:prstGeom prst="rect">
            <a:avLst/>
          </a:prstGeom>
        </p:spPr>
      </p:pic>
      <p:pic>
        <p:nvPicPr>
          <p:cNvPr id="10" name="Picture 9"/>
          <p:cNvPicPr>
            <a:picLocks noChangeAspect="1"/>
          </p:cNvPicPr>
          <p:nvPr userDrawn="1"/>
        </p:nvPicPr>
        <p:blipFill>
          <a:blip r:embed="rId4"/>
          <a:stretch>
            <a:fillRect/>
          </a:stretch>
        </p:blipFill>
        <p:spPr>
          <a:xfrm>
            <a:off x="159272" y="6297525"/>
            <a:ext cx="554917" cy="497819"/>
          </a:xfrm>
          <a:prstGeom prst="rect">
            <a:avLst/>
          </a:prstGeom>
        </p:spPr>
      </p:pic>
    </p:spTree>
    <p:extLst>
      <p:ext uri="{BB962C8B-B14F-4D97-AF65-F5344CB8AC3E}">
        <p14:creationId xmlns:p14="http://schemas.microsoft.com/office/powerpoint/2010/main" val="22693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87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3282"/>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solidFill>
                  <a:schemeClr val="tx1"/>
                </a:solidFill>
                <a:latin typeface="Adobe Gothic Std B" panose="020B0800000000000000" pitchFamily="34" charset="-128"/>
                <a:ea typeface="Adobe Gothic Std B" panose="020B0800000000000000" pitchFamily="34" charset="-128"/>
              </a:defRPr>
            </a:lvl1pPr>
            <a:lvl2pPr>
              <a:defRPr sz="2000">
                <a:solidFill>
                  <a:schemeClr val="tx1"/>
                </a:solidFill>
                <a:latin typeface="Adobe Gothic Std B" panose="020B0800000000000000" pitchFamily="34" charset="-128"/>
                <a:ea typeface="Adobe Gothic Std B" panose="020B0800000000000000" pitchFamily="34" charset="-128"/>
              </a:defRPr>
            </a:lvl2pPr>
            <a:lvl3pPr>
              <a:defRPr sz="1800">
                <a:solidFill>
                  <a:schemeClr val="tx1"/>
                </a:solidFill>
                <a:latin typeface="Adobe Gothic Std B" panose="020B0800000000000000" pitchFamily="34" charset="-128"/>
                <a:ea typeface="Adobe Gothic Std B" panose="020B0800000000000000" pitchFamily="34" charset="-128"/>
              </a:defRPr>
            </a:lvl3pPr>
            <a:lvl4pPr>
              <a:defRPr sz="1600">
                <a:solidFill>
                  <a:schemeClr val="tx1"/>
                </a:solidFill>
                <a:latin typeface="Adobe Gothic Std B" panose="020B0800000000000000" pitchFamily="34" charset="-128"/>
                <a:ea typeface="Adobe Gothic Std B" panose="020B0800000000000000" pitchFamily="34" charset="-128"/>
              </a:defRPr>
            </a:lvl4pPr>
            <a:lvl5pPr>
              <a:defRPr sz="1600">
                <a:solidFill>
                  <a:schemeClr val="tx1"/>
                </a:solidFill>
                <a:latin typeface="Adobe Gothic Std B" panose="020B0800000000000000" pitchFamily="34" charset="-128"/>
                <a:ea typeface="Adobe Gothic Std B" panose="020B0800000000000000" pitchFamily="34" charset="-12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0718633"/>
      </p:ext>
    </p:extLst>
  </p:cSld>
  <p:clrMapOvr>
    <a:masterClrMapping/>
  </p:clrMapOvr>
  <p:transition>
    <p:fade/>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3282"/>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normAutofit/>
          </a:bodyPr>
          <a:lstStyle>
            <a:lvl1pPr>
              <a:defRPr sz="2400">
                <a:solidFill>
                  <a:schemeClr val="tx1"/>
                </a:solidFill>
                <a:latin typeface="Adobe Gothic Std B" panose="020B0800000000000000" pitchFamily="34" charset="-128"/>
                <a:ea typeface="Adobe Gothic Std B" panose="020B0800000000000000" pitchFamily="34" charset="-128"/>
              </a:defRPr>
            </a:lvl1pPr>
            <a:lvl2pPr>
              <a:defRPr sz="2000">
                <a:solidFill>
                  <a:schemeClr val="tx1"/>
                </a:solidFill>
                <a:latin typeface="Adobe Gothic Std B" panose="020B0800000000000000" pitchFamily="34" charset="-128"/>
                <a:ea typeface="Adobe Gothic Std B" panose="020B0800000000000000" pitchFamily="34" charset="-128"/>
              </a:defRPr>
            </a:lvl2pPr>
            <a:lvl3pPr>
              <a:defRPr sz="1800">
                <a:solidFill>
                  <a:schemeClr val="tx1"/>
                </a:solidFill>
                <a:latin typeface="Adobe Gothic Std B" panose="020B0800000000000000" pitchFamily="34" charset="-128"/>
                <a:ea typeface="Adobe Gothic Std B" panose="020B0800000000000000" pitchFamily="34" charset="-128"/>
              </a:defRPr>
            </a:lvl3pPr>
            <a:lvl4pPr>
              <a:defRPr sz="1600">
                <a:solidFill>
                  <a:schemeClr val="tx1"/>
                </a:solidFill>
                <a:latin typeface="Adobe Gothic Std B" panose="020B0800000000000000" pitchFamily="34" charset="-128"/>
                <a:ea typeface="Adobe Gothic Std B" panose="020B0800000000000000" pitchFamily="34" charset="-128"/>
              </a:defRPr>
            </a:lvl4pPr>
            <a:lvl5pPr>
              <a:defRPr sz="1600">
                <a:solidFill>
                  <a:schemeClr val="tx1"/>
                </a:solidFill>
                <a:latin typeface="Adobe Gothic Std B" panose="020B0800000000000000" pitchFamily="34" charset="-128"/>
                <a:ea typeface="Adobe Gothic Std B" panose="020B0800000000000000" pitchFamily="34" charset="-128"/>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normAutofit/>
          </a:bodyPr>
          <a:lstStyle>
            <a:lvl1pPr>
              <a:defRPr sz="2400">
                <a:solidFill>
                  <a:schemeClr val="tx1"/>
                </a:solidFill>
                <a:latin typeface="Adobe Gothic Std B" panose="020B0800000000000000" pitchFamily="34" charset="-128"/>
                <a:ea typeface="Adobe Gothic Std B" panose="020B0800000000000000" pitchFamily="34" charset="-128"/>
              </a:defRPr>
            </a:lvl1pPr>
            <a:lvl2pPr>
              <a:defRPr sz="2000">
                <a:solidFill>
                  <a:schemeClr val="tx1"/>
                </a:solidFill>
                <a:latin typeface="Adobe Gothic Std B" panose="020B0800000000000000" pitchFamily="34" charset="-128"/>
                <a:ea typeface="Adobe Gothic Std B" panose="020B0800000000000000" pitchFamily="34" charset="-128"/>
              </a:defRPr>
            </a:lvl2pPr>
            <a:lvl3pPr>
              <a:defRPr sz="1800">
                <a:solidFill>
                  <a:schemeClr val="tx1"/>
                </a:solidFill>
                <a:latin typeface="Adobe Gothic Std B" panose="020B0800000000000000" pitchFamily="34" charset="-128"/>
                <a:ea typeface="Adobe Gothic Std B" panose="020B0800000000000000" pitchFamily="34" charset="-128"/>
              </a:defRPr>
            </a:lvl3pPr>
            <a:lvl4pPr>
              <a:defRPr sz="1600">
                <a:solidFill>
                  <a:schemeClr val="tx1"/>
                </a:solidFill>
                <a:latin typeface="Adobe Gothic Std B" panose="020B0800000000000000" pitchFamily="34" charset="-128"/>
                <a:ea typeface="Adobe Gothic Std B" panose="020B0800000000000000" pitchFamily="34" charset="-128"/>
              </a:defRPr>
            </a:lvl4pPr>
            <a:lvl5pPr>
              <a:defRPr sz="1600">
                <a:solidFill>
                  <a:schemeClr val="tx1"/>
                </a:solidFill>
                <a:latin typeface="Adobe Gothic Std B" panose="020B0800000000000000" pitchFamily="34" charset="-128"/>
                <a:ea typeface="Adobe Gothic Std B" panose="020B0800000000000000" pitchFamily="34" charset="-128"/>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914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3282"/>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spTree>
    <p:extLst>
      <p:ext uri="{BB962C8B-B14F-4D97-AF65-F5344CB8AC3E}">
        <p14:creationId xmlns:p14="http://schemas.microsoft.com/office/powerpoint/2010/main" val="62996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07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3" y="0"/>
            <a:ext cx="12217403" cy="6858001"/>
          </a:xfrm>
          <a:prstGeom prst="rect">
            <a:avLst/>
          </a:prstGeom>
        </p:spPr>
      </p:pic>
      <p:pic>
        <p:nvPicPr>
          <p:cNvPr id="11" name="Picture 10" descr="AFsymbol_silv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2386" y="6262689"/>
            <a:ext cx="553862" cy="537364"/>
          </a:xfrm>
          <a:prstGeom prst="rect">
            <a:avLst/>
          </a:prstGeom>
        </p:spPr>
      </p:pic>
      <p:pic>
        <p:nvPicPr>
          <p:cNvPr id="5" name="Picture 4"/>
          <p:cNvPicPr>
            <a:picLocks noChangeAspect="1"/>
          </p:cNvPicPr>
          <p:nvPr userDrawn="1"/>
        </p:nvPicPr>
        <p:blipFill>
          <a:blip r:embed="rId4"/>
          <a:stretch>
            <a:fillRect/>
          </a:stretch>
        </p:blipFill>
        <p:spPr>
          <a:xfrm>
            <a:off x="159272" y="6297525"/>
            <a:ext cx="554917" cy="497819"/>
          </a:xfrm>
          <a:prstGeom prst="rect">
            <a:avLst/>
          </a:prstGeom>
        </p:spPr>
      </p:pic>
    </p:spTree>
    <p:extLst>
      <p:ext uri="{BB962C8B-B14F-4D97-AF65-F5344CB8AC3E}">
        <p14:creationId xmlns:p14="http://schemas.microsoft.com/office/powerpoint/2010/main" val="140009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ctr">
              <a:defRPr sz="4000" b="1" cap="all">
                <a:solidFill>
                  <a:srgbClr val="293282"/>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58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433945"/>
            <a:ext cx="7315200" cy="3798734"/>
          </a:xfrm>
        </p:spPr>
        <p:txBody>
          <a:bodyPr/>
          <a:lstStyle>
            <a:lvl1pPr marL="0" indent="0">
              <a:buNone/>
              <a:defRPr sz="3200">
                <a:solidFill>
                  <a:schemeClr val="bg1"/>
                </a:solidFill>
                <a:latin typeface="Adobe Gothic Std B" panose="020B0800000000000000" pitchFamily="34" charset="-128"/>
                <a:ea typeface="Adobe Gothic Std B" panose="020B0800000000000000" pitchFamily="34"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600">
                <a:solidFill>
                  <a:srgbClr val="293282"/>
                </a:solidFill>
                <a:latin typeface="Adobe Gothic Std B" panose="020B0800000000000000" pitchFamily="34" charset="-128"/>
                <a:ea typeface="Adobe Gothic Std B" panose="020B0800000000000000"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402486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3282"/>
                </a:solidFill>
                <a:latin typeface="Adobe Gothic Std B" panose="020B0800000000000000" pitchFamily="34" charset="-128"/>
                <a:ea typeface="Adobe Gothic Std B" panose="020B0800000000000000" pitchFamily="34" charset="-128"/>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solidFill>
                <a:latin typeface="Adobe Gothic Std B" panose="020B0800000000000000" pitchFamily="34" charset="-128"/>
                <a:ea typeface="Adobe Gothic Std B" panose="020B0800000000000000" pitchFamily="34" charset="-128"/>
              </a:defRPr>
            </a:lvl1pPr>
            <a:lvl2pPr>
              <a:defRPr>
                <a:solidFill>
                  <a:schemeClr val="tx1"/>
                </a:solidFill>
                <a:latin typeface="Adobe Gothic Std B" panose="020B0800000000000000" pitchFamily="34" charset="-128"/>
                <a:ea typeface="Adobe Gothic Std B" panose="020B0800000000000000" pitchFamily="34" charset="-128"/>
              </a:defRPr>
            </a:lvl2pPr>
            <a:lvl3pPr>
              <a:defRPr>
                <a:solidFill>
                  <a:schemeClr val="tx1"/>
                </a:solidFill>
                <a:latin typeface="Adobe Gothic Std B" panose="020B0800000000000000" pitchFamily="34" charset="-128"/>
                <a:ea typeface="Adobe Gothic Std B" panose="020B0800000000000000" pitchFamily="34" charset="-128"/>
              </a:defRPr>
            </a:lvl3pPr>
            <a:lvl4pPr>
              <a:defRPr>
                <a:solidFill>
                  <a:schemeClr val="tx1"/>
                </a:solidFill>
                <a:latin typeface="Adobe Gothic Std B" panose="020B0800000000000000" pitchFamily="34" charset="-128"/>
                <a:ea typeface="Adobe Gothic Std B" panose="020B0800000000000000" pitchFamily="34" charset="-128"/>
              </a:defRPr>
            </a:lvl4pPr>
            <a:lvl5pPr>
              <a:defRPr>
                <a:solidFill>
                  <a:schemeClr val="tx1"/>
                </a:solidFill>
                <a:latin typeface="Adobe Gothic Std B" panose="020B0800000000000000" pitchFamily="34" charset="-128"/>
                <a:ea typeface="Adobe Gothic Std B" panose="020B0800000000000000" pitchFamily="34" charset="-12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94777D7-F06D-47DE-BD22-5A06FFAA3081}" type="slidenum">
              <a:rPr lang="en-US" smtClean="0"/>
              <a:t>‹#›</a:t>
            </a:fld>
            <a:endParaRPr lang="en-US" dirty="0"/>
          </a:p>
        </p:txBody>
      </p:sp>
    </p:spTree>
    <p:extLst>
      <p:ext uri="{BB962C8B-B14F-4D97-AF65-F5344CB8AC3E}">
        <p14:creationId xmlns:p14="http://schemas.microsoft.com/office/powerpoint/2010/main" val="191620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TextBox 38"/>
          <p:cNvSpPr txBox="1"/>
          <p:nvPr userDrawn="1"/>
        </p:nvSpPr>
        <p:spPr>
          <a:xfrm>
            <a:off x="0" y="6224155"/>
            <a:ext cx="12192000" cy="633844"/>
          </a:xfrm>
          <a:prstGeom prst="rect">
            <a:avLst/>
          </a:prstGeom>
          <a:gradFill>
            <a:gsLst>
              <a:gs pos="14000">
                <a:srgbClr val="293282"/>
              </a:gs>
              <a:gs pos="100000">
                <a:schemeClr val="accent1">
                  <a:lumMod val="45000"/>
                  <a:lumOff val="55000"/>
                </a:schemeClr>
              </a:gs>
            </a:gsLst>
            <a:lin ang="16200000" scaled="1"/>
          </a:gradFill>
        </p:spPr>
        <p:txBody>
          <a:bodyPr wrap="square" rtlCol="0" anchor="ctr" anchorCtr="0">
            <a:noAutofit/>
          </a:bodyPr>
          <a:lstStyle/>
          <a:p>
            <a:pPr algn="ctr"/>
            <a:r>
              <a:rPr lang="en-US" sz="1400" i="0" dirty="0">
                <a:latin typeface="Kozuka Gothic Pro-VI B" panose="020B0800000000000000" pitchFamily="34" charset="-128"/>
                <a:ea typeface="Kozuka Gothic Pro-VI B" panose="020B0800000000000000" pitchFamily="34" charset="-128"/>
              </a:rPr>
              <a:t> </a:t>
            </a:r>
            <a:r>
              <a:rPr lang="en-US" sz="1400" i="1" dirty="0">
                <a:solidFill>
                  <a:srgbClr val="CACDDA"/>
                </a:solidFill>
                <a:latin typeface="Kozuka Gothic Pro-VI B" panose="020B0800000000000000" pitchFamily="34" charset="-128"/>
                <a:ea typeface="Kozuka Gothic Pro-VI B" panose="020B0800000000000000" pitchFamily="34" charset="-128"/>
              </a:rPr>
              <a:t>Drive Nuclear Lethality        Champion Airmen &amp; Families        Forge Strong Partnerships</a:t>
            </a:r>
            <a:r>
              <a:rPr lang="en-US" sz="1400" i="1" baseline="0" dirty="0">
                <a:solidFill>
                  <a:srgbClr val="CACDDA"/>
                </a:solidFill>
                <a:latin typeface="Kozuka Gothic Pro-VI B" panose="020B0800000000000000" pitchFamily="34" charset="-128"/>
                <a:ea typeface="Kozuka Gothic Pro-VI B" panose="020B0800000000000000" pitchFamily="34" charset="-128"/>
              </a:rPr>
              <a:t> </a:t>
            </a:r>
            <a:endParaRPr lang="en-US" sz="1400" i="0" dirty="0">
              <a:solidFill>
                <a:srgbClr val="C25435"/>
              </a:solidFill>
              <a:latin typeface="Kozuka Gothic Pro-VI B" panose="020B0800000000000000" pitchFamily="34" charset="-128"/>
              <a:ea typeface="Kozuka Gothic Pro-VI B" panose="020B0800000000000000" pitchFamily="34" charset="-128"/>
            </a:endParaRPr>
          </a:p>
        </p:txBody>
      </p:sp>
      <p:cxnSp>
        <p:nvCxnSpPr>
          <p:cNvPr id="22" name="Straight Connector 21"/>
          <p:cNvCxnSpPr/>
          <p:nvPr userDrawn="1"/>
        </p:nvCxnSpPr>
        <p:spPr>
          <a:xfrm>
            <a:off x="1746480" y="1053384"/>
            <a:ext cx="9161782" cy="0"/>
          </a:xfrm>
          <a:prstGeom prst="line">
            <a:avLst/>
          </a:prstGeom>
          <a:ln w="47625">
            <a:solidFill>
              <a:srgbClr val="29328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97159" y="1630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54267"/>
            <a:ext cx="10972800" cy="48718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4" name="Picture 43" descr="AFsymbol_silver.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502386" y="6262689"/>
            <a:ext cx="553862" cy="537364"/>
          </a:xfrm>
          <a:prstGeom prst="rect">
            <a:avLst/>
          </a:prstGeom>
        </p:spPr>
      </p:pic>
      <p:pic>
        <p:nvPicPr>
          <p:cNvPr id="1026" name="Picture 2" descr="Tiger"/>
          <p:cNvPicPr>
            <a:picLocks noChangeAspect="1" noChangeArrowheads="1"/>
          </p:cNvPicPr>
          <p:nvPr userDrawn="1"/>
        </p:nvPicPr>
        <p:blipFill>
          <a:blip r:embed="rId13" cstate="print">
            <a:clrChange>
              <a:clrFrom>
                <a:srgbClr val="EB7D31"/>
              </a:clrFrom>
              <a:clrTo>
                <a:srgbClr val="EB7D31">
                  <a:alpha val="0"/>
                </a:srgbClr>
              </a:clrTo>
            </a:clrChange>
            <a:extLst>
              <a:ext uri="{28A0092B-C50C-407E-A947-70E740481C1C}">
                <a14:useLocalDpi xmlns:a14="http://schemas.microsoft.com/office/drawing/2010/main" val="0"/>
              </a:ext>
            </a:extLst>
          </a:blip>
          <a:srcRect/>
          <a:stretch>
            <a:fillRect/>
          </a:stretch>
        </p:blipFill>
        <p:spPr bwMode="auto">
          <a:xfrm>
            <a:off x="4577249" y="6436370"/>
            <a:ext cx="191138" cy="1930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7" name="Picture 2" descr="Tiger"/>
          <p:cNvPicPr>
            <a:picLocks noChangeAspect="1" noChangeArrowheads="1"/>
          </p:cNvPicPr>
          <p:nvPr userDrawn="1"/>
        </p:nvPicPr>
        <p:blipFill>
          <a:blip r:embed="rId13" cstate="print">
            <a:clrChange>
              <a:clrFrom>
                <a:srgbClr val="EB7D31"/>
              </a:clrFrom>
              <a:clrTo>
                <a:srgbClr val="EB7D31">
                  <a:alpha val="0"/>
                </a:srgbClr>
              </a:clrTo>
            </a:clrChange>
            <a:extLst>
              <a:ext uri="{28A0092B-C50C-407E-A947-70E740481C1C}">
                <a14:useLocalDpi xmlns:a14="http://schemas.microsoft.com/office/drawing/2010/main" val="0"/>
              </a:ext>
            </a:extLst>
          </a:blip>
          <a:srcRect/>
          <a:stretch>
            <a:fillRect/>
          </a:stretch>
        </p:blipFill>
        <p:spPr bwMode="auto">
          <a:xfrm>
            <a:off x="7246732" y="6436370"/>
            <a:ext cx="191138" cy="1930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2" descr="Tiger"/>
          <p:cNvPicPr>
            <a:picLocks noChangeAspect="1" noChangeArrowheads="1"/>
          </p:cNvPicPr>
          <p:nvPr userDrawn="1"/>
        </p:nvPicPr>
        <p:blipFill>
          <a:blip r:embed="rId13" cstate="print">
            <a:clrChange>
              <a:clrFrom>
                <a:srgbClr val="EB7D31"/>
              </a:clrFrom>
              <a:clrTo>
                <a:srgbClr val="EB7D31">
                  <a:alpha val="0"/>
                </a:srgbClr>
              </a:clrTo>
            </a:clrChange>
            <a:extLst>
              <a:ext uri="{28A0092B-C50C-407E-A947-70E740481C1C}">
                <a14:useLocalDpi xmlns:a14="http://schemas.microsoft.com/office/drawing/2010/main" val="0"/>
              </a:ext>
            </a:extLst>
          </a:blip>
          <a:srcRect/>
          <a:stretch>
            <a:fillRect/>
          </a:stretch>
        </p:blipFill>
        <p:spPr bwMode="auto">
          <a:xfrm>
            <a:off x="2400300" y="6436370"/>
            <a:ext cx="191138" cy="1930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 descr="Tiger"/>
          <p:cNvPicPr>
            <a:picLocks noChangeAspect="1" noChangeArrowheads="1"/>
          </p:cNvPicPr>
          <p:nvPr userDrawn="1"/>
        </p:nvPicPr>
        <p:blipFill>
          <a:blip r:embed="rId13" cstate="print">
            <a:clrChange>
              <a:clrFrom>
                <a:srgbClr val="EB7D31"/>
              </a:clrFrom>
              <a:clrTo>
                <a:srgbClr val="EB7D31">
                  <a:alpha val="0"/>
                </a:srgbClr>
              </a:clrTo>
            </a:clrChange>
            <a:extLst>
              <a:ext uri="{28A0092B-C50C-407E-A947-70E740481C1C}">
                <a14:useLocalDpi xmlns:a14="http://schemas.microsoft.com/office/drawing/2010/main" val="0"/>
              </a:ext>
            </a:extLst>
          </a:blip>
          <a:srcRect/>
          <a:stretch>
            <a:fillRect/>
          </a:stretch>
        </p:blipFill>
        <p:spPr bwMode="auto">
          <a:xfrm>
            <a:off x="9681833" y="6436370"/>
            <a:ext cx="191138" cy="1930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8351" y="186461"/>
            <a:ext cx="758410" cy="748782"/>
          </a:xfrm>
          <a:prstGeom prst="rect">
            <a:avLst/>
          </a:prstGeom>
        </p:spPr>
      </p:pic>
      <p:pic>
        <p:nvPicPr>
          <p:cNvPr id="26" name="Picture 2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981" y="304602"/>
            <a:ext cx="731560" cy="748782"/>
          </a:xfrm>
          <a:prstGeom prst="rect">
            <a:avLst/>
          </a:prstGeom>
        </p:spPr>
      </p:pic>
      <p:pic>
        <p:nvPicPr>
          <p:cNvPr id="8" name="Picture 7"/>
          <p:cNvPicPr>
            <a:picLocks noChangeAspect="1"/>
          </p:cNvPicPr>
          <p:nvPr userDrawn="1"/>
        </p:nvPicPr>
        <p:blipFill>
          <a:blip r:embed="rId16"/>
          <a:stretch>
            <a:fillRect/>
          </a:stretch>
        </p:blipFill>
        <p:spPr>
          <a:xfrm>
            <a:off x="156337" y="6106014"/>
            <a:ext cx="758409" cy="680373"/>
          </a:xfrm>
          <a:prstGeom prst="rect">
            <a:avLst/>
          </a:prstGeom>
        </p:spPr>
      </p:pic>
      <p:pic>
        <p:nvPicPr>
          <p:cNvPr id="24" name="Picture 23"/>
          <p:cNvPicPr>
            <a:picLocks noChangeAspect="1"/>
          </p:cNvPicPr>
          <p:nvPr userDrawn="1"/>
        </p:nvPicPr>
        <p:blipFill>
          <a:blip r:embed="rId17"/>
          <a:stretch>
            <a:fillRect/>
          </a:stretch>
        </p:blipFill>
        <p:spPr>
          <a:xfrm>
            <a:off x="1165646" y="473323"/>
            <a:ext cx="753789" cy="750213"/>
          </a:xfrm>
          <a:prstGeom prst="rect">
            <a:avLst/>
          </a:prstGeom>
        </p:spPr>
      </p:pic>
      <p:pic>
        <p:nvPicPr>
          <p:cNvPr id="15" name="Picture 14"/>
          <p:cNvPicPr>
            <a:picLocks noChangeAspect="1"/>
          </p:cNvPicPr>
          <p:nvPr userDrawn="1"/>
        </p:nvPicPr>
        <p:blipFill>
          <a:blip r:embed="rId18"/>
          <a:stretch>
            <a:fillRect/>
          </a:stretch>
        </p:blipFill>
        <p:spPr>
          <a:xfrm>
            <a:off x="10636679" y="106115"/>
            <a:ext cx="865707" cy="829128"/>
          </a:xfrm>
          <a:prstGeom prst="rect">
            <a:avLst/>
          </a:prstGeom>
        </p:spPr>
      </p:pic>
    </p:spTree>
    <p:extLst>
      <p:ext uri="{BB962C8B-B14F-4D97-AF65-F5344CB8AC3E}">
        <p14:creationId xmlns:p14="http://schemas.microsoft.com/office/powerpoint/2010/main" val="3319778874"/>
      </p:ext>
    </p:extLst>
  </p:cSld>
  <p:clrMap bg1="lt1" tx1="dk1" bg2="lt2" tx2="dk2" accent1="accent1" accent2="accent2" accent3="accent3" accent4="accent4" accent5="accent5" accent6="accent6" hlink="hlink" folHlink="folHlink"/>
  <p:sldLayoutIdLst>
    <p:sldLayoutId id="2147483689" r:id="rId1"/>
    <p:sldLayoutId id="2147483687" r:id="rId2"/>
    <p:sldLayoutId id="2147483679" r:id="rId3"/>
    <p:sldLayoutId id="2147483661" r:id="rId4"/>
    <p:sldLayoutId id="2147483673" r:id="rId5"/>
    <p:sldLayoutId id="2147483690" r:id="rId6"/>
    <p:sldLayoutId id="2147483678" r:id="rId7"/>
    <p:sldLayoutId id="2147483684" r:id="rId8"/>
    <p:sldLayoutId id="2147483685" r:id="rId9"/>
    <p:sldLayoutId id="2147483686" r:id="rId10"/>
  </p:sldLayoutIdLst>
  <p:hf sldNum="0" hdr="0" dt="0"/>
  <p:txStyles>
    <p:titleStyle>
      <a:lvl1pPr algn="ctr" defTabSz="914400" rtl="0" eaLnBrk="1" latinLnBrk="0" hangingPunct="1">
        <a:spcBef>
          <a:spcPct val="0"/>
        </a:spcBef>
        <a:buNone/>
        <a:defRPr sz="4400" kern="1200">
          <a:solidFill>
            <a:srgbClr val="293282"/>
          </a:solidFill>
          <a:latin typeface="Adobe Gothic Std B" panose="020B0800000000000000" pitchFamily="34" charset="-128"/>
          <a:ea typeface="Adobe Gothic Std B" panose="020B0800000000000000" pitchFamily="34" charset="-128"/>
          <a:cs typeface="+mj-cs"/>
        </a:defRPr>
      </a:lvl1pPr>
    </p:titleStyle>
    <p:bodyStyle>
      <a:lvl1pPr marL="342900" indent="-342900" algn="l" defTabSz="914400" rtl="0" eaLnBrk="1" latinLnBrk="0" hangingPunct="1">
        <a:spcBef>
          <a:spcPct val="20000"/>
        </a:spcBef>
        <a:buClr>
          <a:srgbClr val="000099"/>
        </a:buClr>
        <a:buFont typeface="Wingdings" panose="05000000000000000000" pitchFamily="2" charset="2"/>
        <a:buChar char="§"/>
        <a:defRPr sz="2400" kern="1200">
          <a:solidFill>
            <a:schemeClr val="tx1"/>
          </a:solidFill>
          <a:latin typeface="Adobe Gothic Std B" panose="020B0800000000000000" pitchFamily="34" charset="-128"/>
          <a:ea typeface="Adobe Gothic Std B" panose="020B0800000000000000" pitchFamily="34" charset="-128"/>
          <a:cs typeface="+mn-cs"/>
        </a:defRPr>
      </a:lvl1pPr>
      <a:lvl2pPr marL="742950" indent="-285750" algn="l" defTabSz="914400" rtl="0" eaLnBrk="1" latinLnBrk="0" hangingPunct="1">
        <a:spcBef>
          <a:spcPct val="20000"/>
        </a:spcBef>
        <a:buClr>
          <a:srgbClr val="000099"/>
        </a:buClr>
        <a:buFont typeface="Wingdings" panose="05000000000000000000" pitchFamily="2" charset="2"/>
        <a:buChar char="§"/>
        <a:defRPr sz="2000" kern="1200">
          <a:solidFill>
            <a:schemeClr val="tx1"/>
          </a:solidFill>
          <a:latin typeface="Adobe Gothic Std B" panose="020B0800000000000000" pitchFamily="34" charset="-128"/>
          <a:ea typeface="Adobe Gothic Std B" panose="020B0800000000000000" pitchFamily="34" charset="-128"/>
          <a:cs typeface="+mn-cs"/>
        </a:defRPr>
      </a:lvl2pPr>
      <a:lvl3pPr marL="1143000" indent="-228600" algn="l" defTabSz="914400" rtl="0" eaLnBrk="1" latinLnBrk="0" hangingPunct="1">
        <a:spcBef>
          <a:spcPct val="20000"/>
        </a:spcBef>
        <a:buClr>
          <a:srgbClr val="000099"/>
        </a:buClr>
        <a:buFont typeface="Wingdings" panose="05000000000000000000" pitchFamily="2" charset="2"/>
        <a:buChar char="§"/>
        <a:defRPr sz="1800" kern="1200">
          <a:solidFill>
            <a:schemeClr val="tx1"/>
          </a:solidFill>
          <a:latin typeface="Adobe Gothic Std B" panose="020B0800000000000000" pitchFamily="34" charset="-128"/>
          <a:ea typeface="Adobe Gothic Std B" panose="020B0800000000000000" pitchFamily="34" charset="-128"/>
          <a:cs typeface="+mn-cs"/>
        </a:defRPr>
      </a:lvl3pPr>
      <a:lvl4pPr marL="1600200" indent="-228600" algn="l" defTabSz="914400" rtl="0" eaLnBrk="1" latinLnBrk="0" hangingPunct="1">
        <a:spcBef>
          <a:spcPct val="20000"/>
        </a:spcBef>
        <a:buClr>
          <a:srgbClr val="000099"/>
        </a:buClr>
        <a:buFont typeface="Wingdings" panose="05000000000000000000" pitchFamily="2" charset="2"/>
        <a:buChar char="§"/>
        <a:defRPr sz="1600" kern="1200">
          <a:solidFill>
            <a:schemeClr val="tx1"/>
          </a:solidFill>
          <a:latin typeface="Adobe Gothic Std B" panose="020B0800000000000000" pitchFamily="34" charset="-128"/>
          <a:ea typeface="Adobe Gothic Std B" panose="020B0800000000000000" pitchFamily="34" charset="-128"/>
          <a:cs typeface="+mn-cs"/>
        </a:defRPr>
      </a:lvl4pPr>
      <a:lvl5pPr marL="2057400" indent="-228600" algn="l" defTabSz="914400" rtl="0" eaLnBrk="1" latinLnBrk="0" hangingPunct="1">
        <a:spcBef>
          <a:spcPct val="20000"/>
        </a:spcBef>
        <a:buClr>
          <a:srgbClr val="000099"/>
        </a:buClr>
        <a:buFont typeface="Wingdings" panose="05000000000000000000" pitchFamily="2" charset="2"/>
        <a:buChar char="§"/>
        <a:defRPr sz="1600" kern="1200">
          <a:solidFill>
            <a:schemeClr val="tx1"/>
          </a:solidFill>
          <a:latin typeface="Adobe Gothic Std B" panose="020B0800000000000000" pitchFamily="34" charset="-128"/>
          <a:ea typeface="Adobe Gothic Std B" panose="020B0800000000000000"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2586654"/>
            <a:ext cx="10363200" cy="1470025"/>
          </a:xfrm>
        </p:spPr>
        <p:txBody>
          <a:bodyPr>
            <a:normAutofit fontScale="90000"/>
          </a:bodyPr>
          <a:lstStyle/>
          <a:p>
            <a:r>
              <a:rPr lang="en-US" dirty="0">
                <a:latin typeface="Times New Roman" panose="02020603050405020304" pitchFamily="18" charset="0"/>
                <a:cs typeface="Times New Roman" panose="02020603050405020304" pitchFamily="18" charset="0"/>
              </a:rPr>
              <a:t>Kirtland Air Force Base 377th Air Base Wing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AEP Summary Update</a:t>
            </a:r>
          </a:p>
        </p:txBody>
      </p:sp>
      <p:sp>
        <p:nvSpPr>
          <p:cNvPr id="6" name="Subtitle 5"/>
          <p:cNvSpPr>
            <a:spLocks noGrp="1"/>
          </p:cNvSpPr>
          <p:nvPr>
            <p:ph type="subTitle" idx="1"/>
          </p:nvPr>
        </p:nvSpPr>
        <p:spPr/>
        <p:txBody>
          <a:bodyPr/>
          <a:lstStyle/>
          <a:p>
            <a:r>
              <a:rPr lang="en-US" i="1" dirty="0">
                <a:effectLst/>
                <a:latin typeface="Times New Roman" panose="02020603050405020304" pitchFamily="18" charset="0"/>
                <a:cs typeface="Times New Roman" panose="02020603050405020304" pitchFamily="18" charset="0"/>
              </a:rPr>
              <a:t>Ms. Cindy Dominguez-Trujillo</a:t>
            </a:r>
          </a:p>
          <a:p>
            <a:r>
              <a:rPr lang="en-US" i="1" dirty="0">
                <a:ln>
                  <a:noFill/>
                </a:ln>
                <a:effectLst/>
                <a:latin typeface="Times New Roman" panose="02020603050405020304" pitchFamily="18" charset="0"/>
                <a:cs typeface="Times New Roman" panose="02020603050405020304" pitchFamily="18" charset="0"/>
              </a:rPr>
              <a:t> November</a:t>
            </a:r>
            <a:r>
              <a:rPr lang="en-US" i="1" dirty="0">
                <a:effectLst/>
                <a:latin typeface="Times New Roman" panose="02020603050405020304" pitchFamily="18" charset="0"/>
                <a:cs typeface="Times New Roman" panose="02020603050405020304" pitchFamily="18" charset="0"/>
              </a:rPr>
              <a:t> 2022</a:t>
            </a:r>
            <a:endParaRPr lang="en-US" i="1"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47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ACQ Demo Ethnicity by Pay Grade</a:t>
            </a:r>
          </a:p>
        </p:txBody>
      </p:sp>
      <p:graphicFrame>
        <p:nvGraphicFramePr>
          <p:cNvPr id="4" name="Chart 3"/>
          <p:cNvGraphicFramePr>
            <a:graphicFrameLocks/>
          </p:cNvGraphicFramePr>
          <p:nvPr>
            <p:extLst>
              <p:ext uri="{D42A27DB-BD31-4B8C-83A1-F6EECF244321}">
                <p14:modId xmlns:p14="http://schemas.microsoft.com/office/powerpoint/2010/main" val="2739716616"/>
              </p:ext>
            </p:extLst>
          </p:nvPr>
        </p:nvGraphicFramePr>
        <p:xfrm>
          <a:off x="1616298" y="940385"/>
          <a:ext cx="9144000" cy="52218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5913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377th ABW Gender</a:t>
            </a:r>
          </a:p>
        </p:txBody>
      </p:sp>
      <p:graphicFrame>
        <p:nvGraphicFramePr>
          <p:cNvPr id="5" name="Chart 4"/>
          <p:cNvGraphicFramePr/>
          <p:nvPr>
            <p:extLst>
              <p:ext uri="{D42A27DB-BD31-4B8C-83A1-F6EECF244321}">
                <p14:modId xmlns:p14="http://schemas.microsoft.com/office/powerpoint/2010/main" val="4140464366"/>
              </p:ext>
            </p:extLst>
          </p:nvPr>
        </p:nvGraphicFramePr>
        <p:xfrm>
          <a:off x="2911497" y="1159309"/>
          <a:ext cx="6514966" cy="46370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375331061"/>
              </p:ext>
            </p:extLst>
          </p:nvPr>
        </p:nvGraphicFramePr>
        <p:xfrm>
          <a:off x="3181954" y="1110461"/>
          <a:ext cx="6514966" cy="46370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3557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377th ABW by Pay Grade</a:t>
            </a:r>
          </a:p>
        </p:txBody>
      </p:sp>
      <p:graphicFrame>
        <p:nvGraphicFramePr>
          <p:cNvPr id="6" name="Chart 5"/>
          <p:cNvGraphicFramePr>
            <a:graphicFrameLocks/>
          </p:cNvGraphicFramePr>
          <p:nvPr>
            <p:extLst>
              <p:ext uri="{D42A27DB-BD31-4B8C-83A1-F6EECF244321}">
                <p14:modId xmlns:p14="http://schemas.microsoft.com/office/powerpoint/2010/main" val="3016544521"/>
              </p:ext>
            </p:extLst>
          </p:nvPr>
        </p:nvGraphicFramePr>
        <p:xfrm>
          <a:off x="1596979" y="1077853"/>
          <a:ext cx="9144001" cy="52196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059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ACQ Demo by Pay Grade</a:t>
            </a:r>
          </a:p>
        </p:txBody>
      </p:sp>
      <p:graphicFrame>
        <p:nvGraphicFramePr>
          <p:cNvPr id="6" name="Chart 5"/>
          <p:cNvGraphicFramePr>
            <a:graphicFrameLocks/>
          </p:cNvGraphicFramePr>
          <p:nvPr>
            <p:extLst>
              <p:ext uri="{D42A27DB-BD31-4B8C-83A1-F6EECF244321}">
                <p14:modId xmlns:p14="http://schemas.microsoft.com/office/powerpoint/2010/main" val="933958132"/>
              </p:ext>
            </p:extLst>
          </p:nvPr>
        </p:nvGraphicFramePr>
        <p:xfrm>
          <a:off x="1339402" y="1032777"/>
          <a:ext cx="9144001" cy="52196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1644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377th ABW Disability</a:t>
            </a:r>
          </a:p>
        </p:txBody>
      </p:sp>
      <p:graphicFrame>
        <p:nvGraphicFramePr>
          <p:cNvPr id="6" name="Chart 5"/>
          <p:cNvGraphicFramePr/>
          <p:nvPr>
            <p:extLst>
              <p:ext uri="{D42A27DB-BD31-4B8C-83A1-F6EECF244321}">
                <p14:modId xmlns:p14="http://schemas.microsoft.com/office/powerpoint/2010/main" val="4281165436"/>
              </p:ext>
            </p:extLst>
          </p:nvPr>
        </p:nvGraphicFramePr>
        <p:xfrm>
          <a:off x="1682151" y="1185277"/>
          <a:ext cx="8902459" cy="46370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9577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377th ABW Outreach</a:t>
            </a:r>
          </a:p>
        </p:txBody>
      </p:sp>
      <p:sp>
        <p:nvSpPr>
          <p:cNvPr id="3" name="Content Placeholder 2"/>
          <p:cNvSpPr>
            <a:spLocks noGrp="1"/>
          </p:cNvSpPr>
          <p:nvPr>
            <p:ph idx="1"/>
          </p:nvPr>
        </p:nvSpPr>
        <p:spPr>
          <a:xfrm>
            <a:off x="609600" y="1293938"/>
            <a:ext cx="10972800" cy="4871898"/>
          </a:xfrm>
        </p:spPr>
        <p:txBody>
          <a:bodyPr>
            <a:normAutofit/>
          </a:bodyPr>
          <a:lstStyle/>
          <a:p>
            <a:endParaRPr lang="en-US" b="1" dirty="0">
              <a:latin typeface="Times New Roman" panose="02020603050405020304" pitchFamily="18" charset="0"/>
              <a:cs typeface="Times New Roman" panose="02020603050405020304" pitchFamily="18" charset="0"/>
            </a:endParaRPr>
          </a:p>
          <a:p>
            <a:r>
              <a:rPr lang="en-US" b="1" dirty="0">
                <a:solidFill>
                  <a:schemeClr val="tx2">
                    <a:lumMod val="60000"/>
                    <a:lumOff val="40000"/>
                  </a:schemeClr>
                </a:solidFill>
                <a:latin typeface="Times New Roman" panose="02020603050405020304" pitchFamily="18" charset="0"/>
                <a:cs typeface="Times New Roman" panose="02020603050405020304" pitchFamily="18" charset="0"/>
              </a:rPr>
              <a:t>Career Outreach:</a:t>
            </a:r>
          </a:p>
          <a:p>
            <a:pPr lvl="1"/>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Albuquerque Reads To You</a:t>
            </a:r>
          </a:p>
          <a:p>
            <a:pPr lvl="2"/>
            <a:r>
              <a:rPr lang="en-US" sz="2000" dirty="0">
                <a:latin typeface="Times New Roman" panose="02020603050405020304" pitchFamily="18" charset="0"/>
                <a:cs typeface="Times New Roman" panose="02020603050405020304" pitchFamily="18" charset="0"/>
              </a:rPr>
              <a:t>Albuquerque Public Schools 	</a:t>
            </a:r>
          </a:p>
          <a:p>
            <a:pPr lvl="2"/>
            <a:r>
              <a:rPr lang="en-US" sz="2000" dirty="0">
                <a:latin typeface="Times New Roman" panose="02020603050405020304" pitchFamily="18" charset="0"/>
                <a:cs typeface="Times New Roman" panose="02020603050405020304" pitchFamily="18" charset="0"/>
              </a:rPr>
              <a:t>Greater Albuquerque Chamber of Commerce</a:t>
            </a:r>
          </a:p>
          <a:p>
            <a:pPr lvl="1"/>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Big Brothers/Big Sisters </a:t>
            </a:r>
          </a:p>
          <a:p>
            <a:pPr lvl="2"/>
            <a:r>
              <a:rPr lang="en-US" i="1" dirty="0">
                <a:latin typeface="Times New Roman" panose="02020603050405020304" pitchFamily="18" charset="0"/>
                <a:cs typeface="Times New Roman" panose="02020603050405020304" pitchFamily="18" charset="0"/>
              </a:rPr>
              <a:t>STEAM Discovery Festival</a:t>
            </a:r>
          </a:p>
          <a:p>
            <a:pPr lvl="2"/>
            <a:r>
              <a:rPr lang="en-US" i="1" dirty="0">
                <a:latin typeface="Times New Roman" panose="02020603050405020304" pitchFamily="18" charset="0"/>
                <a:cs typeface="Times New Roman" panose="02020603050405020304" pitchFamily="18" charset="0"/>
              </a:rPr>
              <a:t>Mentoring program</a:t>
            </a:r>
          </a:p>
          <a:p>
            <a:pPr lvl="1"/>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Best Buddies </a:t>
            </a:r>
            <a:r>
              <a:rPr lang="en-US" i="1" dirty="0">
                <a:latin typeface="Times New Roman" panose="02020603050405020304" pitchFamily="18" charset="0"/>
                <a:cs typeface="Times New Roman" panose="02020603050405020304" pitchFamily="18" charset="0"/>
              </a:rPr>
              <a:t>Employment opportunities for individuals with IDD</a:t>
            </a:r>
            <a:endParaRPr lang="en-US" b="1" i="1" dirty="0">
              <a:latin typeface="Times New Roman" panose="02020603050405020304" pitchFamily="18" charset="0"/>
              <a:cs typeface="Times New Roman" panose="02020603050405020304" pitchFamily="18" charset="0"/>
            </a:endParaRPr>
          </a:p>
          <a:p>
            <a:pPr lvl="1"/>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Junior Achievement</a:t>
            </a:r>
          </a:p>
          <a:p>
            <a:pPr lvl="2"/>
            <a:r>
              <a:rPr lang="en-US" sz="2000" dirty="0">
                <a:latin typeface="Times New Roman" panose="02020603050405020304" pitchFamily="18" charset="0"/>
                <a:cs typeface="Times New Roman" panose="02020603050405020304" pitchFamily="18" charset="0"/>
              </a:rPr>
              <a:t>Bernalillo/Corrales Elementary</a:t>
            </a:r>
          </a:p>
          <a:p>
            <a:pPr lvl="3"/>
            <a:r>
              <a:rPr lang="en-US" sz="2000" dirty="0">
                <a:latin typeface="Times New Roman" panose="02020603050405020304" pitchFamily="18" charset="0"/>
                <a:cs typeface="Times New Roman" panose="02020603050405020304" pitchFamily="18" charset="0"/>
              </a:rPr>
              <a:t>Work readiness, Financial literacy, and entrepreneurship skills</a:t>
            </a:r>
          </a:p>
          <a:p>
            <a:pPr lvl="1"/>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National Museum of Nuclear Science </a:t>
            </a:r>
            <a:r>
              <a:rPr lang="en-US" i="1" dirty="0">
                <a:solidFill>
                  <a:schemeClr val="tx2">
                    <a:lumMod val="60000"/>
                    <a:lumOff val="40000"/>
                  </a:schemeClr>
                </a:solidFill>
                <a:latin typeface="Times New Roman" panose="02020603050405020304" pitchFamily="18" charset="0"/>
                <a:cs typeface="Times New Roman" panose="02020603050405020304" pitchFamily="18" charset="0"/>
              </a:rPr>
              <a:t>STEAM Day</a:t>
            </a:r>
            <a:r>
              <a:rPr lang="en-US"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1400" dirty="0"/>
              <a:t>	</a:t>
            </a:r>
          </a:p>
        </p:txBody>
      </p:sp>
      <p:sp>
        <p:nvSpPr>
          <p:cNvPr id="8" name="AutoShape 2" descr="About Albuquerque Re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4" descr="About Albuquerque Rea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2" descr="Have Retirement. Will Travel.: The National Museum of Nuclear Science and  Histo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ave Retirement. Will Travel.: The National Museum of Nuclear Science and  Histor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Have Retirement. Will Travel.: The National Museum of Nuclear Science and  Histor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a:extLst>
              <a:ext uri="{FF2B5EF4-FFF2-40B4-BE49-F238E27FC236}">
                <a16:creationId xmlns:a16="http://schemas.microsoft.com/office/drawing/2014/main" id="{8E153538-E4F5-CF20-2341-AC5B987A6C9E}"/>
              </a:ext>
            </a:extLst>
          </p:cNvPr>
          <p:cNvPicPr>
            <a:picLocks noChangeAspect="1"/>
          </p:cNvPicPr>
          <p:nvPr/>
        </p:nvPicPr>
        <p:blipFill>
          <a:blip r:embed="rId2"/>
          <a:stretch>
            <a:fillRect/>
          </a:stretch>
        </p:blipFill>
        <p:spPr>
          <a:xfrm>
            <a:off x="7324165" y="1262007"/>
            <a:ext cx="2142527" cy="2290981"/>
          </a:xfrm>
          <a:prstGeom prst="rect">
            <a:avLst/>
          </a:prstGeom>
          <a:ln w="57150">
            <a:solidFill>
              <a:schemeClr val="tx1"/>
            </a:solidFill>
          </a:ln>
          <a:effectLst>
            <a:glow rad="139700">
              <a:schemeClr val="accent1">
                <a:satMod val="175000"/>
                <a:alpha val="40000"/>
              </a:schemeClr>
            </a:glow>
          </a:effectLst>
        </p:spPr>
      </p:pic>
      <p:pic>
        <p:nvPicPr>
          <p:cNvPr id="23" name="Picture 22" descr="A picture containing person, military uniform, standing&#10;&#10;Description automatically generated">
            <a:extLst>
              <a:ext uri="{FF2B5EF4-FFF2-40B4-BE49-F238E27FC236}">
                <a16:creationId xmlns:a16="http://schemas.microsoft.com/office/drawing/2014/main" id="{0C4D5926-83A2-0734-A34A-1FC7E43394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785" y="1262007"/>
            <a:ext cx="1805978" cy="1640065"/>
          </a:xfrm>
          <a:prstGeom prst="rect">
            <a:avLst/>
          </a:prstGeom>
          <a:ln w="57150">
            <a:solidFill>
              <a:schemeClr val="tx1"/>
            </a:solidFill>
          </a:ln>
          <a:effectLst>
            <a:glow rad="139700">
              <a:schemeClr val="accent1">
                <a:satMod val="175000"/>
                <a:alpha val="40000"/>
              </a:schemeClr>
            </a:glow>
          </a:effectLst>
        </p:spPr>
      </p:pic>
      <p:pic>
        <p:nvPicPr>
          <p:cNvPr id="25" name="Picture 24" descr="A person and person standing next to a large machine&#10;&#10;Description automatically generated with low confidence">
            <a:extLst>
              <a:ext uri="{FF2B5EF4-FFF2-40B4-BE49-F238E27FC236}">
                <a16:creationId xmlns:a16="http://schemas.microsoft.com/office/drawing/2014/main" id="{7F9AB9B7-A3FB-CC09-E16B-4695A837F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8094" y="1254267"/>
            <a:ext cx="2483477" cy="4043874"/>
          </a:xfrm>
          <a:prstGeom prst="rect">
            <a:avLst/>
          </a:prstGeom>
          <a:ln w="57150">
            <a:solidFill>
              <a:schemeClr val="tx1"/>
            </a:solidFill>
          </a:ln>
          <a:effectLst>
            <a:glow rad="139700">
              <a:schemeClr val="accent1">
                <a:satMod val="175000"/>
                <a:alpha val="40000"/>
              </a:schemeClr>
            </a:glow>
          </a:effectLst>
        </p:spPr>
      </p:pic>
    </p:spTree>
    <p:extLst>
      <p:ext uri="{BB962C8B-B14F-4D97-AF65-F5344CB8AC3E}">
        <p14:creationId xmlns:p14="http://schemas.microsoft.com/office/powerpoint/2010/main" val="149026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377th ABW Outreach</a:t>
            </a:r>
          </a:p>
        </p:txBody>
      </p:sp>
      <p:sp>
        <p:nvSpPr>
          <p:cNvPr id="3" name="Content Placeholder 2"/>
          <p:cNvSpPr>
            <a:spLocks noGrp="1"/>
          </p:cNvSpPr>
          <p:nvPr>
            <p:ph idx="1"/>
          </p:nvPr>
        </p:nvSpPr>
        <p:spPr>
          <a:xfrm>
            <a:off x="609600" y="960120"/>
            <a:ext cx="10972800" cy="5166045"/>
          </a:xfrm>
        </p:spPr>
        <p:txBody>
          <a:bodyPr>
            <a:normAutofit fontScale="70000" lnSpcReduction="20000"/>
          </a:bodyPr>
          <a:lstStyle/>
          <a:p>
            <a:pPr marL="0" indent="0">
              <a:buNone/>
            </a:pPr>
            <a:endParaRPr lang="en-US" sz="2800" dirty="0"/>
          </a:p>
          <a:p>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Career Outreach:</a:t>
            </a:r>
          </a:p>
          <a:p>
            <a:pPr lvl="4"/>
            <a:r>
              <a:rPr lang="en-US" sz="2200" b="1" i="1" dirty="0">
                <a:latin typeface="Times New Roman" panose="02020603050405020304" pitchFamily="18" charset="0"/>
                <a:cs typeface="Times New Roman" panose="02020603050405020304" pitchFamily="18" charset="0"/>
              </a:rPr>
              <a:t>University of New Mexico</a:t>
            </a:r>
          </a:p>
          <a:p>
            <a:pPr lvl="4"/>
            <a:r>
              <a:rPr lang="en-US" sz="2200" b="1" i="1" dirty="0">
                <a:latin typeface="Times New Roman" panose="02020603050405020304" pitchFamily="18" charset="0"/>
                <a:cs typeface="Times New Roman" panose="02020603050405020304" pitchFamily="18" charset="0"/>
              </a:rPr>
              <a:t>New Mexico Tech</a:t>
            </a:r>
          </a:p>
          <a:p>
            <a:pPr lvl="4"/>
            <a:r>
              <a:rPr lang="en-US" sz="2200" b="1" i="1" dirty="0">
                <a:latin typeface="Times New Roman" panose="02020603050405020304" pitchFamily="18" charset="0"/>
                <a:cs typeface="Times New Roman" panose="02020603050405020304" pitchFamily="18" charset="0"/>
              </a:rPr>
              <a:t>New Mexico State University</a:t>
            </a:r>
          </a:p>
          <a:p>
            <a:pPr lvl="4"/>
            <a:r>
              <a:rPr lang="en-US" sz="2200" b="1" i="1" dirty="0">
                <a:latin typeface="Times New Roman" panose="02020603050405020304" pitchFamily="18" charset="0"/>
                <a:cs typeface="Times New Roman" panose="02020603050405020304" pitchFamily="18" charset="0"/>
              </a:rPr>
              <a:t>APS Career Fair –Native Americans</a:t>
            </a:r>
          </a:p>
          <a:p>
            <a:pPr lvl="4"/>
            <a:r>
              <a:rPr lang="en-US" sz="2200" b="1" i="1" dirty="0">
                <a:latin typeface="Times New Roman" panose="02020603050405020304" pitchFamily="18" charset="0"/>
                <a:cs typeface="Times New Roman" panose="02020603050405020304" pitchFamily="18" charset="0"/>
              </a:rPr>
              <a:t>West Mesa High School</a:t>
            </a:r>
          </a:p>
          <a:p>
            <a:pPr lvl="4"/>
            <a:r>
              <a:rPr lang="en-US" sz="2200" b="1" i="1" dirty="0">
                <a:latin typeface="Times New Roman" panose="02020603050405020304" pitchFamily="18" charset="0"/>
                <a:cs typeface="Times New Roman" panose="02020603050405020304" pitchFamily="18" charset="0"/>
              </a:rPr>
              <a:t>Sandia High School</a:t>
            </a:r>
          </a:p>
          <a:p>
            <a:pPr lvl="4"/>
            <a:r>
              <a:rPr lang="en-US" sz="2200" b="1" i="1" dirty="0">
                <a:latin typeface="Times New Roman" panose="02020603050405020304" pitchFamily="18" charset="0"/>
                <a:cs typeface="Times New Roman" panose="02020603050405020304" pitchFamily="18" charset="0"/>
              </a:rPr>
              <a:t>Rio Grande High School</a:t>
            </a:r>
          </a:p>
          <a:p>
            <a:pPr lvl="4"/>
            <a:r>
              <a:rPr lang="en-US" sz="2200" b="1" i="1" dirty="0">
                <a:latin typeface="Times New Roman" panose="02020603050405020304" pitchFamily="18" charset="0"/>
                <a:cs typeface="Times New Roman" panose="02020603050405020304" pitchFamily="18" charset="0"/>
              </a:rPr>
              <a:t>Manzano High School</a:t>
            </a:r>
          </a:p>
          <a:p>
            <a:pPr lvl="4"/>
            <a:r>
              <a:rPr lang="en-US" sz="2200" b="1" i="1" dirty="0">
                <a:latin typeface="Times New Roman" panose="02020603050405020304" pitchFamily="18" charset="0"/>
                <a:cs typeface="Times New Roman" panose="02020603050405020304" pitchFamily="18" charset="0"/>
              </a:rPr>
              <a:t>Bernalillo High School</a:t>
            </a:r>
          </a:p>
          <a:p>
            <a:pPr lvl="4"/>
            <a:r>
              <a:rPr lang="en-US" sz="2200" b="1" i="1" dirty="0">
                <a:latin typeface="Times New Roman" panose="02020603050405020304" pitchFamily="18" charset="0"/>
                <a:cs typeface="Times New Roman" panose="02020603050405020304" pitchFamily="18" charset="0"/>
              </a:rPr>
              <a:t>Van Buren Middle School</a:t>
            </a:r>
          </a:p>
          <a:p>
            <a:pPr lvl="4"/>
            <a:r>
              <a:rPr lang="en-US" sz="2200" b="1" i="1" dirty="0">
                <a:latin typeface="Times New Roman" panose="02020603050405020304" pitchFamily="18" charset="0"/>
                <a:cs typeface="Times New Roman" panose="02020603050405020304" pitchFamily="18" charset="0"/>
              </a:rPr>
              <a:t>Mark Twain Elementary</a:t>
            </a:r>
          </a:p>
          <a:p>
            <a:pPr lvl="4"/>
            <a:r>
              <a:rPr lang="en-US" sz="2200" b="1" i="1" dirty="0">
                <a:latin typeface="Times New Roman" panose="02020603050405020304" pitchFamily="18" charset="0"/>
                <a:cs typeface="Times New Roman" panose="02020603050405020304" pitchFamily="18" charset="0"/>
              </a:rPr>
              <a:t>West Side Community Center</a:t>
            </a:r>
          </a:p>
          <a:p>
            <a:pPr lvl="1"/>
            <a:endParaRPr lang="en-US" sz="2400" b="1" i="1" dirty="0">
              <a:latin typeface="Times New Roman" panose="02020603050405020304" pitchFamily="18" charset="0"/>
              <a:cs typeface="Times New Roman" panose="02020603050405020304" pitchFamily="18" charset="0"/>
            </a:endParaRPr>
          </a:p>
          <a:p>
            <a:pPr lvl="1"/>
            <a:r>
              <a:rPr lang="en-US" sz="2400" b="1" i="1" dirty="0">
                <a:solidFill>
                  <a:schemeClr val="tx2">
                    <a:lumMod val="60000"/>
                    <a:lumOff val="40000"/>
                  </a:schemeClr>
                </a:solidFill>
                <a:latin typeface="Times New Roman" panose="02020603050405020304" pitchFamily="18" charset="0"/>
                <a:cs typeface="Times New Roman" panose="02020603050405020304" pitchFamily="18" charset="0"/>
              </a:rPr>
              <a:t>Jobs for Americas Graduates </a:t>
            </a:r>
            <a:r>
              <a:rPr lang="en-US" sz="2400" i="1" dirty="0">
                <a:latin typeface="Times New Roman" panose="02020603050405020304" pitchFamily="18" charset="0"/>
                <a:cs typeface="Times New Roman" panose="02020603050405020304" pitchFamily="18" charset="0"/>
              </a:rPr>
              <a:t>–Development Conference</a:t>
            </a:r>
          </a:p>
          <a:p>
            <a:pPr lvl="4"/>
            <a:r>
              <a:rPr lang="en-US" sz="2000" dirty="0">
                <a:latin typeface="Times New Roman" panose="02020603050405020304" pitchFamily="18" charset="0"/>
                <a:cs typeface="Times New Roman" panose="02020603050405020304" pitchFamily="18" charset="0"/>
              </a:rPr>
              <a:t>Mock Interviews</a:t>
            </a:r>
          </a:p>
          <a:p>
            <a:r>
              <a:rPr lang="en-US" sz="2800" dirty="0">
                <a:latin typeface="Times New Roman" panose="02020603050405020304" pitchFamily="18" charset="0"/>
                <a:cs typeface="Times New Roman" panose="02020603050405020304" pitchFamily="18" charset="0"/>
              </a:rPr>
              <a:t>Other:</a:t>
            </a:r>
          </a:p>
          <a:p>
            <a:pPr lvl="1"/>
            <a:r>
              <a:rPr lang="en-US" sz="2400" b="1" i="1" dirty="0">
                <a:solidFill>
                  <a:schemeClr val="tx2">
                    <a:lumMod val="60000"/>
                    <a:lumOff val="40000"/>
                  </a:schemeClr>
                </a:solidFill>
                <a:latin typeface="Times New Roman" panose="02020603050405020304" pitchFamily="18" charset="0"/>
                <a:cs typeface="Times New Roman" panose="02020603050405020304" pitchFamily="18" charset="0"/>
              </a:rPr>
              <a:t>Hispano Chamber of Commerce </a:t>
            </a:r>
            <a:r>
              <a:rPr lang="en-US" sz="2400" i="1" dirty="0">
                <a:latin typeface="Times New Roman" panose="02020603050405020304" pitchFamily="18" charset="0"/>
                <a:cs typeface="Times New Roman" panose="02020603050405020304" pitchFamily="18" charset="0"/>
              </a:rPr>
              <a:t>Scholarship Committee</a:t>
            </a:r>
          </a:p>
          <a:p>
            <a:endParaRPr lang="en-US" sz="28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077" y="1349491"/>
            <a:ext cx="3463158" cy="950614"/>
          </a:xfrm>
          <a:prstGeom prst="rect">
            <a:avLst/>
          </a:prstGeom>
          <a:ln w="57150">
            <a:solidFill>
              <a:schemeClr val="tx1"/>
            </a:solidFill>
          </a:ln>
          <a:effectLst>
            <a:glow rad="139700">
              <a:schemeClr val="accent1">
                <a:satMod val="175000"/>
                <a:alpha val="40000"/>
              </a:schemeClr>
            </a:glow>
          </a:effectLst>
        </p:spPr>
      </p:pic>
      <p:sp>
        <p:nvSpPr>
          <p:cNvPr id="4" name="AutoShape 2" descr="C:\Users\1270147980C\OneDrive - United States Air Force\Documents\Scholarship Images.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C:\Users\1270147980C\OneDrive - United States Air Force\Documents\Scholarship Images.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C:\Users\1270147980C\OneDrive - United States Air Force\Documents\Scholarship Images.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Scholarships - Klein Collins High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0" descr="Scholarships - Klein Collins High School"/>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12" descr="Scholarships - Klein Collins High School"/>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14" descr="Scholarships - Klein Collins High Schoo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6" descr="Scholarships - Klein Collins High Schoo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18" descr="Scholarships - Klein Collins High School"/>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061" y="4263865"/>
            <a:ext cx="2697036" cy="1634015"/>
          </a:xfrm>
          <a:prstGeom prst="rect">
            <a:avLst/>
          </a:prstGeom>
          <a:ln w="57150">
            <a:solidFill>
              <a:schemeClr val="tx1"/>
            </a:solidFill>
          </a:ln>
          <a:effectLst>
            <a:glow rad="139700">
              <a:schemeClr val="accent1">
                <a:satMod val="175000"/>
                <a:alpha val="40000"/>
              </a:schemeClr>
            </a:glow>
          </a:effectLst>
        </p:spPr>
      </p:pic>
      <p:pic>
        <p:nvPicPr>
          <p:cNvPr id="10" name="Picture 9">
            <a:extLst>
              <a:ext uri="{FF2B5EF4-FFF2-40B4-BE49-F238E27FC236}">
                <a16:creationId xmlns:a16="http://schemas.microsoft.com/office/drawing/2014/main" id="{C22277BE-29A7-9124-432A-679D6F3DE42D}"/>
              </a:ext>
            </a:extLst>
          </p:cNvPr>
          <p:cNvPicPr>
            <a:picLocks noChangeAspect="1"/>
          </p:cNvPicPr>
          <p:nvPr/>
        </p:nvPicPr>
        <p:blipFill>
          <a:blip r:embed="rId4"/>
          <a:stretch>
            <a:fillRect/>
          </a:stretch>
        </p:blipFill>
        <p:spPr>
          <a:xfrm>
            <a:off x="9597117" y="1349491"/>
            <a:ext cx="2157631" cy="2618525"/>
          </a:xfrm>
          <a:prstGeom prst="rect">
            <a:avLst/>
          </a:prstGeom>
          <a:ln w="57150">
            <a:solidFill>
              <a:schemeClr val="tx1"/>
            </a:solidFill>
          </a:ln>
          <a:effectLst>
            <a:glow rad="139700">
              <a:schemeClr val="accent1">
                <a:satMod val="175000"/>
                <a:alpha val="40000"/>
              </a:schemeClr>
            </a:glow>
          </a:effectLst>
        </p:spPr>
      </p:pic>
      <p:pic>
        <p:nvPicPr>
          <p:cNvPr id="18" name="Picture 17">
            <a:extLst>
              <a:ext uri="{FF2B5EF4-FFF2-40B4-BE49-F238E27FC236}">
                <a16:creationId xmlns:a16="http://schemas.microsoft.com/office/drawing/2014/main" id="{4C98D6AE-1C3E-14E5-6FA7-79460C693E10}"/>
              </a:ext>
            </a:extLst>
          </p:cNvPr>
          <p:cNvPicPr>
            <a:picLocks noChangeAspect="1"/>
          </p:cNvPicPr>
          <p:nvPr/>
        </p:nvPicPr>
        <p:blipFill>
          <a:blip r:embed="rId5"/>
          <a:stretch>
            <a:fillRect/>
          </a:stretch>
        </p:blipFill>
        <p:spPr>
          <a:xfrm>
            <a:off x="6496335" y="2490286"/>
            <a:ext cx="2561378" cy="2727173"/>
          </a:xfrm>
          <a:prstGeom prst="rect">
            <a:avLst/>
          </a:prstGeom>
          <a:ln w="57150">
            <a:solidFill>
              <a:schemeClr val="tx1"/>
            </a:solidFill>
          </a:ln>
          <a:effectLst>
            <a:glow rad="139700">
              <a:schemeClr val="accent1">
                <a:satMod val="175000"/>
                <a:alpha val="40000"/>
              </a:schemeClr>
            </a:glow>
          </a:effectLst>
        </p:spPr>
      </p:pic>
    </p:spTree>
    <p:extLst>
      <p:ext uri="{BB962C8B-B14F-4D97-AF65-F5344CB8AC3E}">
        <p14:creationId xmlns:p14="http://schemas.microsoft.com/office/powerpoint/2010/main" val="22449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Times New Roman" panose="02020603050405020304" pitchFamily="18" charset="0"/>
                <a:cs typeface="Times New Roman" panose="02020603050405020304" pitchFamily="18" charset="0"/>
              </a:rPr>
              <a:t>377th ABW Outreach</a:t>
            </a:r>
          </a:p>
        </p:txBody>
      </p:sp>
      <p:graphicFrame>
        <p:nvGraphicFramePr>
          <p:cNvPr id="5" name="Chart 4"/>
          <p:cNvGraphicFramePr>
            <a:graphicFrameLocks/>
          </p:cNvGraphicFramePr>
          <p:nvPr/>
        </p:nvGraphicFramePr>
        <p:xfrm>
          <a:off x="1112808" y="1159309"/>
          <a:ext cx="9497683" cy="51023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87835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99564" y="2747962"/>
            <a:ext cx="10363200" cy="1362075"/>
          </a:xfrm>
        </p:spPr>
        <p:txBody>
          <a:bodyPr>
            <a:noAutofit/>
          </a:bodyPr>
          <a:lstStyle/>
          <a:p>
            <a:b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Cindy Dominguez-Trujillo</a:t>
            </a:r>
            <a:b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Cynthia Dominguez-Trujillo@us.af.mil</a:t>
            </a:r>
            <a:b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(505) 846-1041</a:t>
            </a:r>
          </a:p>
        </p:txBody>
      </p:sp>
      <p:pic>
        <p:nvPicPr>
          <p:cNvPr id="2" name="Picture 1">
            <a:extLst>
              <a:ext uri="{FF2B5EF4-FFF2-40B4-BE49-F238E27FC236}">
                <a16:creationId xmlns:a16="http://schemas.microsoft.com/office/drawing/2014/main" id="{90284FDC-B837-540E-468C-BEF3626C2D88}"/>
              </a:ext>
            </a:extLst>
          </p:cNvPr>
          <p:cNvPicPr>
            <a:picLocks noChangeAspect="1"/>
          </p:cNvPicPr>
          <p:nvPr/>
        </p:nvPicPr>
        <p:blipFill>
          <a:blip r:embed="rId2"/>
          <a:stretch>
            <a:fillRect/>
          </a:stretch>
        </p:blipFill>
        <p:spPr>
          <a:xfrm>
            <a:off x="3372970" y="1661748"/>
            <a:ext cx="4071665" cy="2568660"/>
          </a:xfrm>
          <a:prstGeom prst="rect">
            <a:avLst/>
          </a:prstGeom>
          <a:ln w="57150">
            <a:solidFill>
              <a:schemeClr val="tx1"/>
            </a:solidFill>
          </a:ln>
          <a:effectLst>
            <a:glow rad="228600">
              <a:schemeClr val="accent5">
                <a:satMod val="175000"/>
                <a:alpha val="40000"/>
              </a:schemeClr>
            </a:glow>
          </a:effectLst>
        </p:spPr>
      </p:pic>
      <p:pic>
        <p:nvPicPr>
          <p:cNvPr id="5" name="Picture 4" descr="A picture containing floor, person, indoor&#10;&#10;Description automatically generated">
            <a:extLst>
              <a:ext uri="{FF2B5EF4-FFF2-40B4-BE49-F238E27FC236}">
                <a16:creationId xmlns:a16="http://schemas.microsoft.com/office/drawing/2014/main" id="{E50ED50B-5AB4-B269-B290-514221E9E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44" y="1855694"/>
            <a:ext cx="2520315" cy="3514165"/>
          </a:xfrm>
          <a:prstGeom prst="rect">
            <a:avLst/>
          </a:prstGeom>
          <a:ln w="57150">
            <a:solidFill>
              <a:schemeClr val="tx1"/>
            </a:solidFill>
          </a:ln>
          <a:effectLst>
            <a:glow rad="228600">
              <a:schemeClr val="accent5">
                <a:satMod val="175000"/>
                <a:alpha val="40000"/>
              </a:schemeClr>
            </a:glow>
          </a:effectLst>
        </p:spPr>
      </p:pic>
      <p:pic>
        <p:nvPicPr>
          <p:cNvPr id="8" name="Picture 7" descr="A picture containing text, person&#10;&#10;Description automatically generated">
            <a:extLst>
              <a:ext uri="{FF2B5EF4-FFF2-40B4-BE49-F238E27FC236}">
                <a16:creationId xmlns:a16="http://schemas.microsoft.com/office/drawing/2014/main" id="{616AC9E2-243E-87FA-9B77-FCDBAE3296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7168" y="1783976"/>
            <a:ext cx="2571750" cy="3585883"/>
          </a:xfrm>
          <a:prstGeom prst="rect">
            <a:avLst/>
          </a:prstGeom>
          <a:ln w="57150">
            <a:solidFill>
              <a:schemeClr val="tx1"/>
            </a:solidFill>
          </a:ln>
          <a:effectLst>
            <a:glow rad="228600">
              <a:schemeClr val="accent5">
                <a:satMod val="175000"/>
                <a:alpha val="40000"/>
              </a:schemeClr>
            </a:glow>
          </a:effectLst>
        </p:spPr>
      </p:pic>
      <p:pic>
        <p:nvPicPr>
          <p:cNvPr id="10" name="Picture 9" descr="A picture containing person, child, table, automaton&#10;&#10;Description automatically generated">
            <a:extLst>
              <a:ext uri="{FF2B5EF4-FFF2-40B4-BE49-F238E27FC236}">
                <a16:creationId xmlns:a16="http://schemas.microsoft.com/office/drawing/2014/main" id="{BF06A896-8284-B601-3E25-CE86B6F848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7876" y="685504"/>
            <a:ext cx="2287674" cy="2531892"/>
          </a:xfrm>
          <a:prstGeom prst="rect">
            <a:avLst/>
          </a:prstGeom>
          <a:ln w="57150">
            <a:solidFill>
              <a:schemeClr val="tx1"/>
            </a:solidFill>
          </a:ln>
          <a:effectLst>
            <a:glow rad="139700">
              <a:schemeClr val="accent5">
                <a:satMod val="175000"/>
                <a:alpha val="40000"/>
              </a:schemeClr>
            </a:glow>
          </a:effectLst>
        </p:spPr>
      </p:pic>
    </p:spTree>
    <p:extLst>
      <p:ext uri="{BB962C8B-B14F-4D97-AF65-F5344CB8AC3E}">
        <p14:creationId xmlns:p14="http://schemas.microsoft.com/office/powerpoint/2010/main" val="3044027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Back-Up Slides</a:t>
            </a:r>
          </a:p>
        </p:txBody>
      </p:sp>
      <p:sp>
        <p:nvSpPr>
          <p:cNvPr id="5" name="AutoShape 2" descr="COL. DAVID S. MILLER &gt; Kirtland Air Force Base &gt; Displ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COL. DAVID S. MILLER &gt; Kirtland Air Force Base &gt; Displ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99670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59" y="16309"/>
            <a:ext cx="10306630" cy="1044740"/>
          </a:xfrm>
        </p:spPr>
        <p:txBody>
          <a:bodyPr/>
          <a:lstStyle/>
          <a:p>
            <a:r>
              <a:rPr lang="en-US" b="1" dirty="0">
                <a:latin typeface="Times New Roman" panose="02020603050405020304" pitchFamily="18" charset="0"/>
                <a:cs typeface="Times New Roman" panose="02020603050405020304" pitchFamily="18" charset="0"/>
              </a:rPr>
              <a:t>Overview</a:t>
            </a:r>
          </a:p>
        </p:txBody>
      </p:sp>
      <p:sp>
        <p:nvSpPr>
          <p:cNvPr id="3" name="Content Placeholder 2"/>
          <p:cNvSpPr>
            <a:spLocks noGrp="1"/>
          </p:cNvSpPr>
          <p:nvPr>
            <p:ph idx="1"/>
          </p:nvPr>
        </p:nvSpPr>
        <p:spPr/>
        <p:txBody>
          <a:bodyPr/>
          <a:lstStyle/>
          <a:p>
            <a:r>
              <a:rPr lang="en-US" sz="2200" dirty="0">
                <a:latin typeface="Times New Roman" panose="02020603050405020304" pitchFamily="18" charset="0"/>
                <a:cs typeface="Times New Roman" panose="02020603050405020304" pitchFamily="18" charset="0"/>
              </a:rPr>
              <a:t>377th ABW Data</a:t>
            </a:r>
          </a:p>
          <a:p>
            <a:r>
              <a:rPr lang="en-US" sz="2200" dirty="0">
                <a:latin typeface="Times New Roman" panose="02020603050405020304" pitchFamily="18" charset="0"/>
                <a:cs typeface="Times New Roman" panose="02020603050405020304" pitchFamily="18" charset="0"/>
              </a:rPr>
              <a:t>377th ABW Ethnicity</a:t>
            </a:r>
          </a:p>
          <a:p>
            <a:r>
              <a:rPr lang="en-US" sz="2200" dirty="0">
                <a:latin typeface="Times New Roman" panose="02020603050405020304" pitchFamily="18" charset="0"/>
                <a:cs typeface="Times New Roman" panose="02020603050405020304" pitchFamily="18" charset="0"/>
              </a:rPr>
              <a:t>377th ABW Race</a:t>
            </a:r>
          </a:p>
          <a:p>
            <a:r>
              <a:rPr lang="en-US" sz="2200" dirty="0">
                <a:latin typeface="Times New Roman" panose="02020603050405020304" pitchFamily="18" charset="0"/>
                <a:cs typeface="Times New Roman" panose="02020603050405020304" pitchFamily="18" charset="0"/>
              </a:rPr>
              <a:t>377th ABW Hires</a:t>
            </a:r>
          </a:p>
          <a:p>
            <a:r>
              <a:rPr lang="en-US" sz="2200" dirty="0">
                <a:latin typeface="Times New Roman" panose="02020603050405020304" pitchFamily="18" charset="0"/>
                <a:cs typeface="Times New Roman" panose="02020603050405020304" pitchFamily="18" charset="0"/>
              </a:rPr>
              <a:t>377th ABW Promotions </a:t>
            </a:r>
          </a:p>
          <a:p>
            <a:r>
              <a:rPr lang="en-US" sz="2200" dirty="0">
                <a:latin typeface="Times New Roman" panose="02020603050405020304" pitchFamily="18" charset="0"/>
                <a:cs typeface="Times New Roman" panose="02020603050405020304" pitchFamily="18" charset="0"/>
              </a:rPr>
              <a:t>377th ABW Ethnicity by Pay Grade</a:t>
            </a:r>
          </a:p>
          <a:p>
            <a:r>
              <a:rPr lang="en-US" sz="2200" dirty="0">
                <a:latin typeface="Times New Roman" panose="02020603050405020304" pitchFamily="18" charset="0"/>
                <a:cs typeface="Times New Roman" panose="02020603050405020304" pitchFamily="18" charset="0"/>
              </a:rPr>
              <a:t>ACQ Demo Ethnicity by Pay Grade</a:t>
            </a:r>
          </a:p>
          <a:p>
            <a:r>
              <a:rPr lang="en-US" sz="2200" dirty="0">
                <a:latin typeface="Times New Roman" panose="02020603050405020304" pitchFamily="18" charset="0"/>
                <a:cs typeface="Times New Roman" panose="02020603050405020304" pitchFamily="18" charset="0"/>
              </a:rPr>
              <a:t>377th ABW Gender</a:t>
            </a:r>
          </a:p>
          <a:p>
            <a:r>
              <a:rPr lang="en-US" sz="2200" dirty="0">
                <a:latin typeface="Times New Roman" panose="02020603050405020304" pitchFamily="18" charset="0"/>
                <a:cs typeface="Times New Roman" panose="02020603050405020304" pitchFamily="18" charset="0"/>
              </a:rPr>
              <a:t>377th ABW by Pay Grade</a:t>
            </a:r>
          </a:p>
          <a:p>
            <a:r>
              <a:rPr lang="en-US" sz="2200" dirty="0">
                <a:latin typeface="Times New Roman" panose="02020603050405020304" pitchFamily="18" charset="0"/>
                <a:cs typeface="Times New Roman" panose="02020603050405020304" pitchFamily="18" charset="0"/>
              </a:rPr>
              <a:t>ACQ Demo by Pay Grade</a:t>
            </a:r>
          </a:p>
          <a:p>
            <a:r>
              <a:rPr lang="en-US" sz="2200" dirty="0">
                <a:latin typeface="Times New Roman" panose="02020603050405020304" pitchFamily="18" charset="0"/>
                <a:cs typeface="Times New Roman" panose="02020603050405020304" pitchFamily="18" charset="0"/>
              </a:rPr>
              <a:t>377th ABW Disability</a:t>
            </a:r>
          </a:p>
          <a:p>
            <a:r>
              <a:rPr lang="en-US" sz="2200" dirty="0">
                <a:latin typeface="Times New Roman" panose="02020603050405020304" pitchFamily="18" charset="0"/>
                <a:cs typeface="Times New Roman" panose="02020603050405020304" pitchFamily="18" charset="0"/>
              </a:rPr>
              <a:t>377 ABW Outreach</a:t>
            </a:r>
          </a:p>
          <a:p>
            <a:endParaRPr lang="en-US" sz="2000" dirty="0"/>
          </a:p>
          <a:p>
            <a:endParaRPr lang="en-US" dirty="0"/>
          </a:p>
        </p:txBody>
      </p:sp>
    </p:spTree>
    <p:extLst>
      <p:ext uri="{BB962C8B-B14F-4D97-AF65-F5344CB8AC3E}">
        <p14:creationId xmlns:p14="http://schemas.microsoft.com/office/powerpoint/2010/main" val="2408303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377th Acquisition Demo</a:t>
            </a:r>
          </a:p>
        </p:txBody>
      </p:sp>
      <p:sp>
        <p:nvSpPr>
          <p:cNvPr id="3" name="Content Placeholder 2"/>
          <p:cNvSpPr>
            <a:spLocks noGrp="1"/>
          </p:cNvSpPr>
          <p:nvPr>
            <p:ph idx="1"/>
          </p:nvPr>
        </p:nvSpPr>
        <p:spPr/>
        <p:txBody>
          <a:bodyPr/>
          <a:lstStyle/>
          <a:p>
            <a:pPr marL="225425" lvl="0" indent="-225425">
              <a:spcBef>
                <a:spcPts val="0"/>
              </a:spcBef>
              <a:buClr>
                <a:srgbClr val="3B10A7"/>
              </a:buClr>
              <a:buNone/>
              <a:defRPr/>
            </a:pPr>
            <a:r>
              <a:rPr lang="en-US" sz="2800" dirty="0">
                <a:solidFill>
                  <a:srgbClr val="000000"/>
                </a:solidFill>
                <a:latin typeface="Arial"/>
                <a:ea typeface="+mn-ea"/>
              </a:rPr>
              <a:t>“</a:t>
            </a:r>
            <a:r>
              <a:rPr lang="en-US" sz="2800" dirty="0">
                <a:solidFill>
                  <a:srgbClr val="000000"/>
                </a:solidFill>
                <a:latin typeface="Times New Roman" panose="02020603050405020304" pitchFamily="18" charset="0"/>
                <a:ea typeface="+mn-ea"/>
                <a:cs typeface="Times New Roman" panose="02020603050405020304" pitchFamily="18" charset="0"/>
              </a:rPr>
              <a:t>The purpose of the project is to demonstrate that the effectiveness of DoD acquisition can be enhanced by allowing greater managerial control over personnel processes and functions and, at the same time, expand the opportunities available to employees through a more responsive and flexible personnel system.  This project not only provides a system that retains, recognizes, and rewards employees for their </a:t>
            </a:r>
            <a:r>
              <a:rPr lang="en-US" sz="2800" b="1" dirty="0">
                <a:solidFill>
                  <a:srgbClr val="333399">
                    <a:lumMod val="50000"/>
                  </a:srgbClr>
                </a:solidFill>
                <a:latin typeface="Times New Roman" panose="02020603050405020304" pitchFamily="18" charset="0"/>
                <a:ea typeface="+mn-ea"/>
                <a:cs typeface="Times New Roman" panose="02020603050405020304" pitchFamily="18" charset="0"/>
              </a:rPr>
              <a:t>contribution</a:t>
            </a:r>
            <a:r>
              <a:rPr lang="en-US" sz="2800" dirty="0">
                <a:solidFill>
                  <a:srgbClr val="000000"/>
                </a:solidFill>
                <a:latin typeface="Times New Roman" panose="02020603050405020304" pitchFamily="18" charset="0"/>
                <a:ea typeface="+mn-ea"/>
                <a:cs typeface="Times New Roman" panose="02020603050405020304" pitchFamily="18" charset="0"/>
              </a:rPr>
              <a:t>, but also supports their personal and professional growth.”</a:t>
            </a:r>
          </a:p>
          <a:p>
            <a:pPr marL="225425" lvl="0" indent="-225425" algn="r">
              <a:spcBef>
                <a:spcPts val="0"/>
              </a:spcBef>
              <a:buClr>
                <a:srgbClr val="3B10A7"/>
              </a:buClr>
              <a:buNone/>
              <a:defRPr/>
            </a:pPr>
            <a:r>
              <a:rPr lang="en-US" sz="2000" i="1" dirty="0">
                <a:solidFill>
                  <a:srgbClr val="000000"/>
                </a:solidFill>
                <a:latin typeface="Times New Roman" panose="02020603050405020304" pitchFamily="18" charset="0"/>
                <a:ea typeface="+mn-ea"/>
                <a:cs typeface="Times New Roman" panose="02020603050405020304" pitchFamily="18" charset="0"/>
              </a:rPr>
              <a:t>Section II A of the Federal Register</a:t>
            </a:r>
            <a:r>
              <a:rPr lang="en-US" sz="2000" dirty="0">
                <a:solidFill>
                  <a:srgbClr val="000000"/>
                </a:solidFill>
                <a:latin typeface="Times New Roman" panose="02020603050405020304" pitchFamily="18" charset="0"/>
                <a:ea typeface="+mn-ea"/>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804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377th ACQ Demo Pay Scale</a:t>
            </a:r>
          </a:p>
        </p:txBody>
      </p:sp>
      <p:graphicFrame>
        <p:nvGraphicFramePr>
          <p:cNvPr id="4" name="Content Placeholder 10"/>
          <p:cNvGraphicFramePr>
            <a:graphicFrameLocks/>
          </p:cNvGraphicFramePr>
          <p:nvPr>
            <p:extLst>
              <p:ext uri="{D42A27DB-BD31-4B8C-83A1-F6EECF244321}">
                <p14:modId xmlns:p14="http://schemas.microsoft.com/office/powerpoint/2010/main" val="1429890422"/>
              </p:ext>
            </p:extLst>
          </p:nvPr>
        </p:nvGraphicFramePr>
        <p:xfrm>
          <a:off x="597159" y="1043795"/>
          <a:ext cx="10315256" cy="1643261"/>
        </p:xfrm>
        <a:graphic>
          <a:graphicData uri="http://schemas.openxmlformats.org/drawingml/2006/table">
            <a:tbl>
              <a:tblPr firstRow="1" bandRow="1"/>
              <a:tblGrid>
                <a:gridCol w="2578813">
                  <a:extLst>
                    <a:ext uri="{9D8B030D-6E8A-4147-A177-3AD203B41FA5}">
                      <a16:colId xmlns:a16="http://schemas.microsoft.com/office/drawing/2014/main" val="20000"/>
                    </a:ext>
                  </a:extLst>
                </a:gridCol>
                <a:gridCol w="2578815">
                  <a:extLst>
                    <a:ext uri="{9D8B030D-6E8A-4147-A177-3AD203B41FA5}">
                      <a16:colId xmlns:a16="http://schemas.microsoft.com/office/drawing/2014/main" val="20001"/>
                    </a:ext>
                  </a:extLst>
                </a:gridCol>
                <a:gridCol w="2578815">
                  <a:extLst>
                    <a:ext uri="{9D8B030D-6E8A-4147-A177-3AD203B41FA5}">
                      <a16:colId xmlns:a16="http://schemas.microsoft.com/office/drawing/2014/main" val="20002"/>
                    </a:ext>
                  </a:extLst>
                </a:gridCol>
                <a:gridCol w="2578813">
                  <a:extLst>
                    <a:ext uri="{9D8B030D-6E8A-4147-A177-3AD203B41FA5}">
                      <a16:colId xmlns:a16="http://schemas.microsoft.com/office/drawing/2014/main" val="20003"/>
                    </a:ext>
                  </a:extLst>
                </a:gridCol>
              </a:tblGrid>
              <a:tr h="604219">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dirty="0"/>
                        <a:t>BUSINESS AND TECHNICAL MANAGEMENT PROFESSIONAL</a:t>
                      </a:r>
                      <a:r>
                        <a:rPr lang="en-US" sz="2000" baseline="0" dirty="0"/>
                        <a:t>  </a:t>
                      </a:r>
                      <a:r>
                        <a:rPr lang="en-US" sz="2000" dirty="0"/>
                        <a:t>(NH)</a:t>
                      </a:r>
                    </a:p>
                  </a:txBody>
                  <a:tcPr marL="81203" marR="81203"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D015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390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t>I</a:t>
                      </a:r>
                    </a:p>
                    <a:p>
                      <a:pPr algn="ctr"/>
                      <a:r>
                        <a:rPr lang="en-US" sz="2000" dirty="0"/>
                        <a:t>$20,172* – 36,116</a:t>
                      </a:r>
                    </a:p>
                    <a:p>
                      <a:pPr algn="ctr"/>
                      <a:r>
                        <a:rPr lang="en-US" sz="2000" dirty="0"/>
                        <a:t>(GS</a:t>
                      </a:r>
                      <a:r>
                        <a:rPr lang="en-US" sz="2000" baseline="0" dirty="0"/>
                        <a:t> 1- 4)</a:t>
                      </a:r>
                      <a:endParaRPr lang="en-US" sz="2000" dirty="0"/>
                    </a:p>
                  </a:txBody>
                  <a:tcPr marL="81203" marR="81203"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t>II</a:t>
                      </a:r>
                    </a:p>
                    <a:p>
                      <a:pPr algn="ctr"/>
                      <a:r>
                        <a:rPr lang="en-US" sz="2000" dirty="0"/>
                        <a:t>$31,083 – 74,074</a:t>
                      </a:r>
                    </a:p>
                    <a:p>
                      <a:pPr algn="ctr"/>
                      <a:r>
                        <a:rPr lang="en-US" sz="2000" dirty="0"/>
                        <a:t>(GS</a:t>
                      </a:r>
                      <a:r>
                        <a:rPr lang="en-US" sz="2000" baseline="0" dirty="0"/>
                        <a:t> 5 – 11)</a:t>
                      </a:r>
                      <a:endParaRPr lang="en-US" sz="2000" dirty="0"/>
                    </a:p>
                  </a:txBody>
                  <a:tcPr marL="81203" marR="81203"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t>III</a:t>
                      </a:r>
                    </a:p>
                    <a:p>
                      <a:pPr algn="ctr"/>
                      <a:r>
                        <a:rPr lang="en-US" sz="2000" dirty="0"/>
                        <a:t>$68,299 – 105,579</a:t>
                      </a:r>
                    </a:p>
                    <a:p>
                      <a:pPr algn="ctr"/>
                      <a:r>
                        <a:rPr lang="en-US" sz="2000" dirty="0"/>
                        <a:t>(GS</a:t>
                      </a:r>
                      <a:r>
                        <a:rPr lang="en-US" sz="2000" baseline="0" dirty="0"/>
                        <a:t> 12 – 13)</a:t>
                      </a:r>
                      <a:endParaRPr lang="en-US" sz="2000" dirty="0"/>
                    </a:p>
                  </a:txBody>
                  <a:tcPr marL="81203" marR="81203"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t>IV</a:t>
                      </a:r>
                    </a:p>
                    <a:p>
                      <a:pPr algn="ctr"/>
                      <a:r>
                        <a:rPr lang="en-US" sz="2000" dirty="0"/>
                        <a:t>$95,973- 146,757</a:t>
                      </a:r>
                    </a:p>
                    <a:p>
                      <a:pPr algn="ctr"/>
                      <a:r>
                        <a:rPr lang="en-US" sz="2000" dirty="0"/>
                        <a:t>(GS</a:t>
                      </a:r>
                      <a:r>
                        <a:rPr lang="en-US" sz="2000" baseline="0" dirty="0"/>
                        <a:t> 14 – 15)</a:t>
                      </a:r>
                      <a:endParaRPr lang="en-US" sz="2000" dirty="0"/>
                    </a:p>
                  </a:txBody>
                  <a:tcPr marL="81203" marR="81203"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bl>
          </a:graphicData>
        </a:graphic>
      </p:graphicFrame>
      <p:graphicFrame>
        <p:nvGraphicFramePr>
          <p:cNvPr id="5" name="Content Placeholder 10"/>
          <p:cNvGraphicFramePr>
            <a:graphicFrameLocks/>
          </p:cNvGraphicFramePr>
          <p:nvPr>
            <p:extLst>
              <p:ext uri="{D42A27DB-BD31-4B8C-83A1-F6EECF244321}">
                <p14:modId xmlns:p14="http://schemas.microsoft.com/office/powerpoint/2010/main" val="3052156432"/>
              </p:ext>
            </p:extLst>
          </p:nvPr>
        </p:nvGraphicFramePr>
        <p:xfrm>
          <a:off x="597159" y="2599893"/>
          <a:ext cx="10315256" cy="1643295"/>
        </p:xfrm>
        <a:graphic>
          <a:graphicData uri="http://schemas.openxmlformats.org/drawingml/2006/table">
            <a:tbl>
              <a:tblPr firstRow="1" bandRow="1"/>
              <a:tblGrid>
                <a:gridCol w="2578813">
                  <a:extLst>
                    <a:ext uri="{9D8B030D-6E8A-4147-A177-3AD203B41FA5}">
                      <a16:colId xmlns:a16="http://schemas.microsoft.com/office/drawing/2014/main" val="20000"/>
                    </a:ext>
                  </a:extLst>
                </a:gridCol>
                <a:gridCol w="2578815">
                  <a:extLst>
                    <a:ext uri="{9D8B030D-6E8A-4147-A177-3AD203B41FA5}">
                      <a16:colId xmlns:a16="http://schemas.microsoft.com/office/drawing/2014/main" val="20001"/>
                    </a:ext>
                  </a:extLst>
                </a:gridCol>
                <a:gridCol w="2578815">
                  <a:extLst>
                    <a:ext uri="{9D8B030D-6E8A-4147-A177-3AD203B41FA5}">
                      <a16:colId xmlns:a16="http://schemas.microsoft.com/office/drawing/2014/main" val="20002"/>
                    </a:ext>
                  </a:extLst>
                </a:gridCol>
                <a:gridCol w="2578813">
                  <a:extLst>
                    <a:ext uri="{9D8B030D-6E8A-4147-A177-3AD203B41FA5}">
                      <a16:colId xmlns:a16="http://schemas.microsoft.com/office/drawing/2014/main" val="20003"/>
                    </a:ext>
                  </a:extLst>
                </a:gridCol>
              </a:tblGrid>
              <a:tr h="516961">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dirty="0"/>
                        <a:t>TECHNICAL MANAGEMENT</a:t>
                      </a:r>
                      <a:r>
                        <a:rPr lang="en-US" sz="2000" baseline="0" dirty="0"/>
                        <a:t> </a:t>
                      </a:r>
                      <a:r>
                        <a:rPr lang="en-US" sz="2000" dirty="0"/>
                        <a:t>SUPPORT </a:t>
                      </a:r>
                      <a:r>
                        <a:rPr lang="en-US" sz="2000" baseline="0" dirty="0"/>
                        <a:t>  </a:t>
                      </a:r>
                      <a:r>
                        <a:rPr lang="en-US" sz="2000" dirty="0"/>
                        <a:t>(NJ)</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D015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263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t>I</a:t>
                      </a:r>
                    </a:p>
                    <a:p>
                      <a:pPr algn="ctr"/>
                      <a:r>
                        <a:rPr lang="en-US" sz="2000" dirty="0"/>
                        <a:t>$20,172* – 36,116</a:t>
                      </a:r>
                    </a:p>
                    <a:p>
                      <a:pPr algn="ctr"/>
                      <a:r>
                        <a:rPr lang="en-US" sz="2000" dirty="0"/>
                        <a:t>(GS</a:t>
                      </a:r>
                      <a:r>
                        <a:rPr lang="en-US" sz="2000" baseline="0" dirty="0"/>
                        <a:t> 1- 4)</a:t>
                      </a:r>
                      <a:endParaRPr lang="en-US" sz="20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t>II</a:t>
                      </a:r>
                    </a:p>
                    <a:p>
                      <a:pPr algn="ctr"/>
                      <a:r>
                        <a:rPr lang="en-US" sz="2000" dirty="0"/>
                        <a:t>$31,083</a:t>
                      </a:r>
                      <a:r>
                        <a:rPr lang="en-US" sz="2000" baseline="0" dirty="0"/>
                        <a:t> </a:t>
                      </a:r>
                      <a:r>
                        <a:rPr lang="en-US" sz="2000" dirty="0"/>
                        <a:t>– 55,430</a:t>
                      </a:r>
                    </a:p>
                    <a:p>
                      <a:pPr algn="ctr"/>
                      <a:r>
                        <a:rPr lang="en-US" sz="2000" dirty="0"/>
                        <a:t>(GS</a:t>
                      </a:r>
                      <a:r>
                        <a:rPr lang="en-US" sz="2000" baseline="0" dirty="0"/>
                        <a:t> 5 – 8)</a:t>
                      </a:r>
                      <a:endParaRPr lang="en-US" sz="20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t>III</a:t>
                      </a:r>
                    </a:p>
                    <a:p>
                      <a:pPr algn="ctr"/>
                      <a:r>
                        <a:rPr lang="en-US" sz="2000" dirty="0"/>
                        <a:t>$47,097 – 74,074</a:t>
                      </a:r>
                    </a:p>
                    <a:p>
                      <a:pPr algn="ctr"/>
                      <a:r>
                        <a:rPr lang="en-US" sz="2000" dirty="0"/>
                        <a:t>(GS</a:t>
                      </a:r>
                      <a:r>
                        <a:rPr lang="en-US" sz="2000" baseline="0" dirty="0"/>
                        <a:t> 9 – 11)</a:t>
                      </a:r>
                      <a:endParaRPr lang="en-US" sz="20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t>IV</a:t>
                      </a:r>
                    </a:p>
                    <a:p>
                      <a:pPr algn="ctr"/>
                      <a:r>
                        <a:rPr lang="en-US" sz="2000" dirty="0"/>
                        <a:t>$68,299 –105,579</a:t>
                      </a:r>
                    </a:p>
                    <a:p>
                      <a:pPr algn="ctr"/>
                      <a:r>
                        <a:rPr lang="en-US" sz="2000" dirty="0"/>
                        <a:t>(GS</a:t>
                      </a:r>
                      <a:r>
                        <a:rPr lang="en-US" sz="2000" baseline="0" dirty="0"/>
                        <a:t> 12 – 13)</a:t>
                      </a:r>
                      <a:endParaRPr lang="en-US" sz="20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bl>
          </a:graphicData>
        </a:graphic>
      </p:graphicFrame>
      <p:graphicFrame>
        <p:nvGraphicFramePr>
          <p:cNvPr id="6" name="Content Placeholder 10"/>
          <p:cNvGraphicFramePr>
            <a:graphicFrameLocks/>
          </p:cNvGraphicFramePr>
          <p:nvPr>
            <p:extLst>
              <p:ext uri="{D42A27DB-BD31-4B8C-83A1-F6EECF244321}">
                <p14:modId xmlns:p14="http://schemas.microsoft.com/office/powerpoint/2010/main" val="1715967841"/>
              </p:ext>
            </p:extLst>
          </p:nvPr>
        </p:nvGraphicFramePr>
        <p:xfrm>
          <a:off x="597161" y="4157933"/>
          <a:ext cx="6925072" cy="2044324"/>
        </p:xfrm>
        <a:graphic>
          <a:graphicData uri="http://schemas.openxmlformats.org/drawingml/2006/table">
            <a:tbl>
              <a:tblPr firstRow="1" bandRow="1"/>
              <a:tblGrid>
                <a:gridCol w="2308356">
                  <a:extLst>
                    <a:ext uri="{9D8B030D-6E8A-4147-A177-3AD203B41FA5}">
                      <a16:colId xmlns:a16="http://schemas.microsoft.com/office/drawing/2014/main" val="20000"/>
                    </a:ext>
                  </a:extLst>
                </a:gridCol>
                <a:gridCol w="2308358">
                  <a:extLst>
                    <a:ext uri="{9D8B030D-6E8A-4147-A177-3AD203B41FA5}">
                      <a16:colId xmlns:a16="http://schemas.microsoft.com/office/drawing/2014/main" val="20001"/>
                    </a:ext>
                  </a:extLst>
                </a:gridCol>
                <a:gridCol w="2308358">
                  <a:extLst>
                    <a:ext uri="{9D8B030D-6E8A-4147-A177-3AD203B41FA5}">
                      <a16:colId xmlns:a16="http://schemas.microsoft.com/office/drawing/2014/main" val="20002"/>
                    </a:ext>
                  </a:extLst>
                </a:gridCol>
              </a:tblGrid>
              <a:tr h="428884">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dirty="0"/>
                        <a:t>ADMINISTRATIVE</a:t>
                      </a:r>
                      <a:r>
                        <a:rPr lang="en-US" sz="2000" baseline="0" dirty="0"/>
                        <a:t> SUPPORT  </a:t>
                      </a:r>
                      <a:r>
                        <a:rPr lang="en-US" sz="2000" dirty="0"/>
                        <a:t>(NK)</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D015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106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2000" dirty="0"/>
                    </a:p>
                    <a:p>
                      <a:pPr algn="ctr"/>
                      <a:r>
                        <a:rPr lang="en-US" sz="2000" dirty="0"/>
                        <a:t>I</a:t>
                      </a:r>
                    </a:p>
                    <a:p>
                      <a:pPr algn="ctr"/>
                      <a:r>
                        <a:rPr lang="en-US" sz="2000" dirty="0"/>
                        <a:t>$20,172* –</a:t>
                      </a:r>
                      <a:r>
                        <a:rPr lang="en-US" sz="2000" baseline="0" dirty="0"/>
                        <a:t> 36,116</a:t>
                      </a:r>
                      <a:endParaRPr lang="en-US" sz="2000" dirty="0"/>
                    </a:p>
                    <a:p>
                      <a:pPr algn="ctr"/>
                      <a:r>
                        <a:rPr lang="en-US" sz="2000" dirty="0"/>
                        <a:t>(GS</a:t>
                      </a:r>
                      <a:r>
                        <a:rPr lang="en-US" sz="2000" baseline="0" dirty="0"/>
                        <a:t> 1-4)</a:t>
                      </a:r>
                      <a:endParaRPr lang="en-US" sz="2000" dirty="0"/>
                    </a:p>
                    <a:p>
                      <a:pPr algn="ctr"/>
                      <a:endParaRPr lang="en-US" sz="20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t>II</a:t>
                      </a:r>
                    </a:p>
                    <a:p>
                      <a:pPr algn="ctr"/>
                      <a:r>
                        <a:rPr lang="en-US" sz="2000" dirty="0"/>
                        <a:t>$31,083 –</a:t>
                      </a:r>
                      <a:r>
                        <a:rPr lang="en-US" sz="2000" baseline="0" dirty="0"/>
                        <a:t> 50,050</a:t>
                      </a:r>
                      <a:endParaRPr lang="en-US" sz="2000" dirty="0"/>
                    </a:p>
                    <a:p>
                      <a:pPr algn="ctr"/>
                      <a:r>
                        <a:rPr lang="en-US" sz="2000" dirty="0"/>
                        <a:t>(GS</a:t>
                      </a:r>
                      <a:r>
                        <a:rPr lang="en-US" sz="2000" baseline="0" dirty="0"/>
                        <a:t> 5 – 7)</a:t>
                      </a:r>
                      <a:endParaRPr lang="en-US" sz="20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t>III</a:t>
                      </a:r>
                    </a:p>
                    <a:p>
                      <a:pPr algn="ctr"/>
                      <a:r>
                        <a:rPr lang="en-US" sz="2000" dirty="0"/>
                        <a:t>$42,641 – 67,425</a:t>
                      </a:r>
                    </a:p>
                    <a:p>
                      <a:pPr algn="ctr"/>
                      <a:r>
                        <a:rPr lang="en-US" sz="2000" dirty="0"/>
                        <a:t>(GS</a:t>
                      </a:r>
                      <a:r>
                        <a:rPr lang="en-US" sz="2000" baseline="0" dirty="0"/>
                        <a:t> 8 – 10)</a:t>
                      </a:r>
                      <a:endParaRPr lang="en-US" sz="20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bl>
          </a:graphicData>
        </a:graphic>
      </p:graphicFrame>
      <p:sp>
        <p:nvSpPr>
          <p:cNvPr id="7" name="TextBox 13"/>
          <p:cNvSpPr txBox="1">
            <a:spLocks noChangeArrowheads="1"/>
          </p:cNvSpPr>
          <p:nvPr/>
        </p:nvSpPr>
        <p:spPr bwMode="auto">
          <a:xfrm>
            <a:off x="7522233" y="4243188"/>
            <a:ext cx="3390182" cy="1923604"/>
          </a:xfrm>
          <a:prstGeom prst="rect">
            <a:avLst/>
          </a:prstGeom>
          <a:noFill/>
          <a:ln w="9525">
            <a:noFill/>
            <a:miter lim="800000"/>
            <a:headEnd/>
            <a:tailEnd/>
          </a:ln>
        </p:spPr>
        <p:txBody>
          <a:bodyPr wrap="square">
            <a:spAutoFit/>
          </a:bodyPr>
          <a:lstStyle/>
          <a:p>
            <a:pPr algn="ctr"/>
            <a:r>
              <a:rPr lang="en-US" sz="1600" b="1" dirty="0">
                <a:solidFill>
                  <a:srgbClr val="1D015F"/>
                </a:solidFill>
                <a:latin typeface="Times New Roman" panose="02020603050405020304" pitchFamily="18" charset="0"/>
                <a:cs typeface="Times New Roman" panose="02020603050405020304" pitchFamily="18" charset="0"/>
              </a:rPr>
              <a:t>2022 ACQDEMO</a:t>
            </a:r>
          </a:p>
          <a:p>
            <a:pPr algn="ctr"/>
            <a:r>
              <a:rPr lang="en-US" sz="1600" b="1" dirty="0">
                <a:solidFill>
                  <a:srgbClr val="1D015F"/>
                </a:solidFill>
                <a:latin typeface="Times New Roman" panose="02020603050405020304" pitchFamily="18" charset="0"/>
                <a:cs typeface="Times New Roman" panose="02020603050405020304" pitchFamily="18" charset="0"/>
              </a:rPr>
              <a:t>Basic Pay Range Tables with 2.2% GPI (not including locality pay)</a:t>
            </a:r>
          </a:p>
          <a:p>
            <a:pPr algn="ctr"/>
            <a:r>
              <a:rPr lang="en-US" sz="1600" b="1" dirty="0">
                <a:solidFill>
                  <a:srgbClr val="1D015F"/>
                </a:solidFill>
                <a:latin typeface="Times New Roman" panose="02020603050405020304" pitchFamily="18" charset="0"/>
                <a:cs typeface="Times New Roman" panose="02020603050405020304" pitchFamily="18" charset="0"/>
              </a:rPr>
              <a:t>*</a:t>
            </a:r>
            <a:r>
              <a:rPr lang="en-US" sz="1100" b="1" dirty="0">
                <a:solidFill>
                  <a:srgbClr val="1D015F"/>
                </a:solidFill>
                <a:latin typeface="Times New Roman" panose="02020603050405020304" pitchFamily="18" charset="0"/>
                <a:cs typeface="Times New Roman" panose="02020603050405020304" pitchFamily="18" charset="0"/>
              </a:rPr>
              <a:t>Pay setting must be in compliance with E.O. 14003 protecting the Federal Workforce requiring a $15 per hour minimum pay rate for Federal employees. For 2022, this would be a minimum of $31,305 in the </a:t>
            </a:r>
            <a:r>
              <a:rPr lang="en-US" sz="1100" b="1" dirty="0" err="1">
                <a:solidFill>
                  <a:srgbClr val="1D015F"/>
                </a:solidFill>
                <a:latin typeface="Times New Roman" panose="02020603050405020304" pitchFamily="18" charset="0"/>
                <a:cs typeface="Times New Roman" panose="02020603050405020304" pitchFamily="18" charset="0"/>
              </a:rPr>
              <a:t>AcqDemo</a:t>
            </a:r>
            <a:r>
              <a:rPr lang="en-US" sz="1100" b="1" dirty="0">
                <a:solidFill>
                  <a:srgbClr val="1D015F"/>
                </a:solidFill>
                <a:latin typeface="Times New Roman" panose="02020603050405020304" pitchFamily="18" charset="0"/>
                <a:cs typeface="Times New Roman" panose="02020603050405020304" pitchFamily="18" charset="0"/>
              </a:rPr>
              <a:t> Adjusted Basic Pay (basic pay plus locality pay).</a:t>
            </a:r>
          </a:p>
        </p:txBody>
      </p:sp>
    </p:spTree>
    <p:extLst>
      <p:ext uri="{BB962C8B-B14F-4D97-AF65-F5344CB8AC3E}">
        <p14:creationId xmlns:p14="http://schemas.microsoft.com/office/powerpoint/2010/main" val="307232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377th ABW Data</a:t>
            </a: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Includes:</a:t>
            </a:r>
          </a:p>
          <a:p>
            <a:pPr lvl="1"/>
            <a:r>
              <a:rPr lang="en-US" sz="2800" dirty="0">
                <a:latin typeface="Times New Roman" panose="02020603050405020304" pitchFamily="18" charset="0"/>
                <a:cs typeface="Times New Roman" panose="02020603050405020304" pitchFamily="18" charset="0"/>
              </a:rPr>
              <a:t>General Schedule (GS) employees within and/or serviced by the Wing</a:t>
            </a:r>
          </a:p>
          <a:p>
            <a:pPr lvl="1"/>
            <a:r>
              <a:rPr lang="en-US" sz="2800" dirty="0">
                <a:latin typeface="Times New Roman" panose="02020603050405020304" pitchFamily="18" charset="0"/>
                <a:cs typeface="Times New Roman" panose="02020603050405020304" pitchFamily="18" charset="0"/>
              </a:rPr>
              <a:t>Acquisition Workforce Personnel Demonstration Project employees serviced by the Wing</a:t>
            </a:r>
          </a:p>
          <a:p>
            <a:pPr lvl="1"/>
            <a:r>
              <a:rPr lang="en-US" sz="2800" dirty="0">
                <a:latin typeface="Times New Roman" panose="02020603050405020304" pitchFamily="18" charset="0"/>
                <a:cs typeface="Times New Roman" panose="02020603050405020304" pitchFamily="18" charset="0"/>
              </a:rPr>
              <a:t>Wage Grade (WG) employees within and/or serviced by the Wing</a:t>
            </a:r>
          </a:p>
          <a:p>
            <a:pPr lvl="1"/>
            <a:r>
              <a:rPr lang="en-US" sz="2800" dirty="0">
                <a:latin typeface="Times New Roman" panose="02020603050405020304" pitchFamily="18" charset="0"/>
                <a:cs typeface="Times New Roman" panose="02020603050405020304" pitchFamily="18" charset="0"/>
              </a:rPr>
              <a:t>Permanent/Temporary/Term appointments</a:t>
            </a:r>
          </a:p>
          <a:p>
            <a:pPr lvl="1"/>
            <a:r>
              <a:rPr lang="en-US" sz="2800" dirty="0">
                <a:latin typeface="Times New Roman" panose="02020603050405020304" pitchFamily="18" charset="0"/>
                <a:cs typeface="Times New Roman" panose="02020603050405020304" pitchFamily="18" charset="0"/>
              </a:rPr>
              <a:t>Permanent/Temporary promotions</a:t>
            </a:r>
          </a:p>
        </p:txBody>
      </p:sp>
    </p:spTree>
    <p:extLst>
      <p:ext uri="{BB962C8B-B14F-4D97-AF65-F5344CB8AC3E}">
        <p14:creationId xmlns:p14="http://schemas.microsoft.com/office/powerpoint/2010/main" val="2453557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377th ABW Data</a:t>
            </a:r>
          </a:p>
        </p:txBody>
      </p:sp>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Demographics do not include:</a:t>
            </a:r>
          </a:p>
          <a:p>
            <a:pPr lvl="1"/>
            <a:r>
              <a:rPr lang="en-US" sz="3200" dirty="0">
                <a:latin typeface="Times New Roman" panose="02020603050405020304" pitchFamily="18" charset="0"/>
                <a:cs typeface="Times New Roman" panose="02020603050405020304" pitchFamily="18" charset="0"/>
              </a:rPr>
              <a:t>AFRL</a:t>
            </a:r>
          </a:p>
          <a:p>
            <a:pPr lvl="1"/>
            <a:r>
              <a:rPr lang="en-US" sz="3200" dirty="0">
                <a:latin typeface="Times New Roman" panose="02020603050405020304" pitchFamily="18" charset="0"/>
                <a:cs typeface="Times New Roman" panose="02020603050405020304" pitchFamily="18" charset="0"/>
              </a:rPr>
              <a:t>DTRA</a:t>
            </a:r>
          </a:p>
          <a:p>
            <a:pPr lvl="1"/>
            <a:r>
              <a:rPr lang="en-US" sz="3200" dirty="0">
                <a:latin typeface="Times New Roman" panose="02020603050405020304" pitchFamily="18" charset="0"/>
                <a:cs typeface="Times New Roman" panose="02020603050405020304" pitchFamily="18" charset="0"/>
              </a:rPr>
              <a:t>NNSA</a:t>
            </a:r>
          </a:p>
          <a:p>
            <a:pPr lvl="1"/>
            <a:r>
              <a:rPr lang="en-US" sz="3200" dirty="0">
                <a:latin typeface="Times New Roman" panose="02020603050405020304" pitchFamily="18" charset="0"/>
                <a:cs typeface="Times New Roman" panose="02020603050405020304" pitchFamily="18" charset="0"/>
              </a:rPr>
              <a:t>Military population</a:t>
            </a:r>
          </a:p>
        </p:txBody>
      </p:sp>
    </p:spTree>
    <p:extLst>
      <p:ext uri="{BB962C8B-B14F-4D97-AF65-F5344CB8AC3E}">
        <p14:creationId xmlns:p14="http://schemas.microsoft.com/office/powerpoint/2010/main" val="1473306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Times New Roman" panose="02020603050405020304" pitchFamily="18" charset="0"/>
                <a:cs typeface="Times New Roman" panose="02020603050405020304" pitchFamily="18" charset="0"/>
              </a:rPr>
              <a:t>377th ABW Ethnicity</a:t>
            </a:r>
          </a:p>
        </p:txBody>
      </p:sp>
      <p:graphicFrame>
        <p:nvGraphicFramePr>
          <p:cNvPr id="6" name="Chart 5"/>
          <p:cNvGraphicFramePr/>
          <p:nvPr>
            <p:extLst>
              <p:ext uri="{D42A27DB-BD31-4B8C-83A1-F6EECF244321}">
                <p14:modId xmlns:p14="http://schemas.microsoft.com/office/powerpoint/2010/main" val="1008483152"/>
              </p:ext>
            </p:extLst>
          </p:nvPr>
        </p:nvGraphicFramePr>
        <p:xfrm>
          <a:off x="1431985" y="1034779"/>
          <a:ext cx="9204386" cy="5243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9076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377th ABW Race</a:t>
            </a:r>
          </a:p>
        </p:txBody>
      </p:sp>
      <p:graphicFrame>
        <p:nvGraphicFramePr>
          <p:cNvPr id="5" name="Chart 4"/>
          <p:cNvGraphicFramePr/>
          <p:nvPr>
            <p:extLst>
              <p:ext uri="{D42A27DB-BD31-4B8C-83A1-F6EECF244321}">
                <p14:modId xmlns:p14="http://schemas.microsoft.com/office/powerpoint/2010/main" val="2029094260"/>
              </p:ext>
            </p:extLst>
          </p:nvPr>
        </p:nvGraphicFramePr>
        <p:xfrm>
          <a:off x="1558344" y="1058135"/>
          <a:ext cx="9144000" cy="52071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176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Times New Roman" panose="02020603050405020304" pitchFamily="18" charset="0"/>
                <a:cs typeface="Times New Roman" panose="02020603050405020304" pitchFamily="18" charset="0"/>
              </a:rPr>
              <a:t>377th ABW Hires</a:t>
            </a:r>
          </a:p>
        </p:txBody>
      </p:sp>
      <p:graphicFrame>
        <p:nvGraphicFramePr>
          <p:cNvPr id="5" name="Chart 4"/>
          <p:cNvGraphicFramePr>
            <a:graphicFrameLocks/>
          </p:cNvGraphicFramePr>
          <p:nvPr>
            <p:extLst>
              <p:ext uri="{D42A27DB-BD31-4B8C-83A1-F6EECF244321}">
                <p14:modId xmlns:p14="http://schemas.microsoft.com/office/powerpoint/2010/main" val="1047879021"/>
              </p:ext>
            </p:extLst>
          </p:nvPr>
        </p:nvGraphicFramePr>
        <p:xfrm>
          <a:off x="1112808" y="1159309"/>
          <a:ext cx="9497683" cy="51023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7970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Times New Roman" panose="02020603050405020304" pitchFamily="18" charset="0"/>
                <a:cs typeface="Times New Roman" panose="02020603050405020304" pitchFamily="18" charset="0"/>
              </a:rPr>
              <a:t>377th ABW Promotions </a:t>
            </a:r>
          </a:p>
        </p:txBody>
      </p:sp>
      <p:graphicFrame>
        <p:nvGraphicFramePr>
          <p:cNvPr id="4" name="Chart 3"/>
          <p:cNvGraphicFramePr>
            <a:graphicFrameLocks/>
          </p:cNvGraphicFramePr>
          <p:nvPr>
            <p:extLst>
              <p:ext uri="{D42A27DB-BD31-4B8C-83A1-F6EECF244321}">
                <p14:modId xmlns:p14="http://schemas.microsoft.com/office/powerpoint/2010/main" val="993170338"/>
              </p:ext>
            </p:extLst>
          </p:nvPr>
        </p:nvGraphicFramePr>
        <p:xfrm>
          <a:off x="1970468" y="1003048"/>
          <a:ext cx="9065342" cy="51023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1673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377th ABW Ethnicity by Pay Grade</a:t>
            </a:r>
          </a:p>
        </p:txBody>
      </p:sp>
      <p:graphicFrame>
        <p:nvGraphicFramePr>
          <p:cNvPr id="5" name="Chart 4"/>
          <p:cNvGraphicFramePr>
            <a:graphicFrameLocks/>
          </p:cNvGraphicFramePr>
          <p:nvPr>
            <p:extLst>
              <p:ext uri="{D42A27DB-BD31-4B8C-83A1-F6EECF244321}">
                <p14:modId xmlns:p14="http://schemas.microsoft.com/office/powerpoint/2010/main" val="2621057860"/>
              </p:ext>
            </p:extLst>
          </p:nvPr>
        </p:nvGraphicFramePr>
        <p:xfrm>
          <a:off x="2215166" y="998116"/>
          <a:ext cx="9144000" cy="5350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9500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377 ABW - Col Mill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77 ABW - Col Miller" id="{75559951-33FD-4C60-A21C-304DC11F7E21}" vid="{EB58F794-EDC8-436D-A62B-2915786984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3ACDF01FD3194E9D2A0631D0A5ED27" ma:contentTypeVersion="7" ma:contentTypeDescription="Create a new document." ma:contentTypeScope="" ma:versionID="e91995fc5c90259f0ce410c6b88e8838">
  <xsd:schema xmlns:xsd="http://www.w3.org/2001/XMLSchema" xmlns:xs="http://www.w3.org/2001/XMLSchema" xmlns:p="http://schemas.microsoft.com/office/2006/metadata/properties" xmlns:ns3="65c0a7f3-54f4-4fd1-b9ad-e21f292dd7c4" targetNamespace="http://schemas.microsoft.com/office/2006/metadata/properties" ma:root="true" ma:fieldsID="034e5aeb3bdae4bd3a8e50ae8323bbba" ns3:_="">
    <xsd:import namespace="65c0a7f3-54f4-4fd1-b9ad-e21f292dd7c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c0a7f3-54f4-4fd1-b9ad-e21f292dd7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5961CB-A532-489B-B7A4-0D1577217A4F}">
  <ds:schemaRefs>
    <ds:schemaRef ds:uri="http://schemas.microsoft.com/sharepoint/v3/contenttype/forms"/>
  </ds:schemaRefs>
</ds:datastoreItem>
</file>

<file path=customXml/itemProps2.xml><?xml version="1.0" encoding="utf-8"?>
<ds:datastoreItem xmlns:ds="http://schemas.openxmlformats.org/officeDocument/2006/customXml" ds:itemID="{CDC0432F-F9DC-4921-B9D0-CB1D00713A72}">
  <ds:schemaRefs>
    <ds:schemaRef ds:uri="65c0a7f3-54f4-4fd1-b9ad-e21f292dd7c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DE1A9901-1086-4B16-9BBA-B5B59837C2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c0a7f3-54f4-4fd1-b9ad-e21f292dd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5561</TotalTime>
  <Words>1097</Words>
  <Application>Microsoft Office PowerPoint</Application>
  <PresentationFormat>Widescreen</PresentationFormat>
  <Paragraphs>359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Adobe Gothic Std B</vt:lpstr>
      <vt:lpstr>Arial</vt:lpstr>
      <vt:lpstr>Calibri</vt:lpstr>
      <vt:lpstr>Kozuka Gothic Pro-VI B</vt:lpstr>
      <vt:lpstr>Times New Roman</vt:lpstr>
      <vt:lpstr>Wingdings</vt:lpstr>
      <vt:lpstr>377 ABW - Col Miller</vt:lpstr>
      <vt:lpstr>Kirtland Air Force Base 377th Air Base Wing AEP Summary Update</vt:lpstr>
      <vt:lpstr>Overview</vt:lpstr>
      <vt:lpstr>377th ABW Data</vt:lpstr>
      <vt:lpstr>377th ABW Data</vt:lpstr>
      <vt:lpstr> 377th ABW Ethnicity</vt:lpstr>
      <vt:lpstr>377th ABW Race</vt:lpstr>
      <vt:lpstr> 377th ABW Hires</vt:lpstr>
      <vt:lpstr> 377th ABW Promotions </vt:lpstr>
      <vt:lpstr>377th ABW Ethnicity by Pay Grade</vt:lpstr>
      <vt:lpstr>ACQ Demo Ethnicity by Pay Grade</vt:lpstr>
      <vt:lpstr>377th ABW Gender</vt:lpstr>
      <vt:lpstr>377th ABW by Pay Grade</vt:lpstr>
      <vt:lpstr>ACQ Demo by Pay Grade</vt:lpstr>
      <vt:lpstr>377th ABW Disability</vt:lpstr>
      <vt:lpstr>377th ABW Outreach</vt:lpstr>
      <vt:lpstr>377th ABW Outreach</vt:lpstr>
      <vt:lpstr> 377th ABW Outreach</vt:lpstr>
      <vt:lpstr>         Cindy Dominguez-Trujillo Cynthia Dominguez-Trujillo@us.af.mil  (505) 846-1041</vt:lpstr>
      <vt:lpstr>Back-Up Slides</vt:lpstr>
      <vt:lpstr>377th Acquisition Demo</vt:lpstr>
      <vt:lpstr>377th ACQ Demo Pay Scale</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 JOSHUA S 2d Lt USAF AFGSC 377 LRS/LGRDDC</dc:creator>
  <cp:lastModifiedBy>DOMINGUEZ-TRUJILLO, CYNTHIA H GS-14 USAF AFGSC 377 ABW/CSA</cp:lastModifiedBy>
  <cp:revision>194</cp:revision>
  <cp:lastPrinted>2020-09-28T20:50:30Z</cp:lastPrinted>
  <dcterms:created xsi:type="dcterms:W3CDTF">2020-08-10T19:08:20Z</dcterms:created>
  <dcterms:modified xsi:type="dcterms:W3CDTF">2022-10-28T18:23:15Z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0x010100553ACDF01FD3194E9D2A0631D0A5ED27</vt:lpwstr>
  </property>
</Properties>
</file>